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8"/>
  </p:notesMasterIdLst>
  <p:sldIdLst>
    <p:sldId id="256" r:id="rId2"/>
    <p:sldId id="637" r:id="rId3"/>
    <p:sldId id="677" r:id="rId4"/>
    <p:sldId id="638" r:id="rId5"/>
    <p:sldId id="639" r:id="rId6"/>
    <p:sldId id="688" r:id="rId7"/>
    <p:sldId id="275" r:id="rId8"/>
    <p:sldId id="257" r:id="rId9"/>
    <p:sldId id="627" r:id="rId10"/>
    <p:sldId id="628" r:id="rId11"/>
    <p:sldId id="633" r:id="rId12"/>
    <p:sldId id="634" r:id="rId13"/>
    <p:sldId id="635" r:id="rId14"/>
    <p:sldId id="636" r:id="rId15"/>
    <p:sldId id="676" r:id="rId16"/>
    <p:sldId id="672" r:id="rId17"/>
    <p:sldId id="678" r:id="rId18"/>
    <p:sldId id="631" r:id="rId19"/>
    <p:sldId id="654" r:id="rId20"/>
    <p:sldId id="484" r:id="rId21"/>
    <p:sldId id="564" r:id="rId22"/>
    <p:sldId id="565" r:id="rId23"/>
    <p:sldId id="566" r:id="rId24"/>
    <p:sldId id="689" r:id="rId25"/>
    <p:sldId id="295" r:id="rId26"/>
    <p:sldId id="679" r:id="rId27"/>
    <p:sldId id="298" r:id="rId28"/>
    <p:sldId id="438" r:id="rId29"/>
    <p:sldId id="673" r:id="rId30"/>
    <p:sldId id="655" r:id="rId31"/>
    <p:sldId id="674" r:id="rId32"/>
    <p:sldId id="656" r:id="rId33"/>
    <p:sldId id="682" r:id="rId34"/>
    <p:sldId id="681" r:id="rId35"/>
    <p:sldId id="683" r:id="rId36"/>
    <p:sldId id="684"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32" userDrawn="1">
          <p15:clr>
            <a:srgbClr val="A4A3A4"/>
          </p15:clr>
        </p15:guide>
        <p15:guide id="2" pos="2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287"/>
    <p:restoredTop sz="94558"/>
  </p:normalViewPr>
  <p:slideViewPr>
    <p:cSldViewPr snapToGrid="0" snapToObjects="1" showGuides="1">
      <p:cViewPr varScale="1">
        <p:scale>
          <a:sx n="104" d="100"/>
          <a:sy n="104" d="100"/>
        </p:scale>
        <p:origin x="1344" y="108"/>
      </p:cViewPr>
      <p:guideLst>
        <p:guide orient="horz" pos="1632"/>
        <p:guide pos="29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venir Next" panose="020B0503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venir Next" panose="020B0503020202020204" pitchFamily="34" charset="0"/>
              </a:defRPr>
            </a:lvl1pPr>
          </a:lstStyle>
          <a:p>
            <a:fld id="{75294249-D35B-8F47-BF70-2F1A9B73F782}" type="datetimeFigureOut">
              <a:rPr lang="en-US" smtClean="0"/>
              <a:pPr/>
              <a:t>6/7/2023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venir Next" panose="020B0503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venir Next" panose="020B0503020202020204" pitchFamily="34" charset="0"/>
              </a:defRPr>
            </a:lvl1pPr>
          </a:lstStyle>
          <a:p>
            <a:fld id="{2EAE2431-CEC1-B94B-A518-CCB79AEEA6C9}" type="slidenum">
              <a:rPr lang="en-US" smtClean="0"/>
              <a:pPr/>
              <a:t>‹#›</a:t>
            </a:fld>
            <a:endParaRPr lang="en-US" dirty="0"/>
          </a:p>
        </p:txBody>
      </p:sp>
    </p:spTree>
    <p:extLst>
      <p:ext uri="{BB962C8B-B14F-4D97-AF65-F5344CB8AC3E}">
        <p14:creationId xmlns:p14="http://schemas.microsoft.com/office/powerpoint/2010/main" val="901176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venir Next" panose="020B0503020202020204" pitchFamily="34" charset="0"/>
        <a:ea typeface="+mn-ea"/>
        <a:cs typeface="+mn-cs"/>
      </a:defRPr>
    </a:lvl1pPr>
    <a:lvl2pPr marL="457200" algn="l" defTabSz="914400" rtl="0" eaLnBrk="1" latinLnBrk="0" hangingPunct="1">
      <a:defRPr sz="1200" b="0" i="0" kern="1200">
        <a:solidFill>
          <a:schemeClr val="tx1"/>
        </a:solidFill>
        <a:latin typeface="Avenir Next" panose="020B0503020202020204" pitchFamily="34" charset="0"/>
        <a:ea typeface="+mn-ea"/>
        <a:cs typeface="+mn-cs"/>
      </a:defRPr>
    </a:lvl2pPr>
    <a:lvl3pPr marL="914400" algn="l" defTabSz="914400" rtl="0" eaLnBrk="1" latinLnBrk="0" hangingPunct="1">
      <a:defRPr sz="1200" b="0" i="0" kern="1200">
        <a:solidFill>
          <a:schemeClr val="tx1"/>
        </a:solidFill>
        <a:latin typeface="Avenir Next" panose="020B0503020202020204" pitchFamily="34" charset="0"/>
        <a:ea typeface="+mn-ea"/>
        <a:cs typeface="+mn-cs"/>
      </a:defRPr>
    </a:lvl3pPr>
    <a:lvl4pPr marL="1371600" algn="l" defTabSz="914400" rtl="0" eaLnBrk="1" latinLnBrk="0" hangingPunct="1">
      <a:defRPr sz="1200" b="0" i="0" kern="1200">
        <a:solidFill>
          <a:schemeClr val="tx1"/>
        </a:solidFill>
        <a:latin typeface="Avenir Next" panose="020B0503020202020204" pitchFamily="34" charset="0"/>
        <a:ea typeface="+mn-ea"/>
        <a:cs typeface="+mn-cs"/>
      </a:defRPr>
    </a:lvl4pPr>
    <a:lvl5pPr marL="1828800" algn="l" defTabSz="914400" rtl="0" eaLnBrk="1" latinLnBrk="0" hangingPunct="1">
      <a:defRPr sz="1200" b="0" i="0" kern="1200">
        <a:solidFill>
          <a:schemeClr val="tx1"/>
        </a:solidFill>
        <a:latin typeface="Avenir Next" panose="020B0503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humanfoodproject.com/americangu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eliminatedengue.com/progra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 don’t know what a lot of the bacterial species in your body are doing, we do know that each human is associated with a unique set of bacteria. </a:t>
            </a:r>
          </a:p>
          <a:p>
            <a:endParaRPr lang="en-US" dirty="0"/>
          </a:p>
          <a:p>
            <a:r>
              <a:rPr lang="en-US" dirty="0"/>
              <a:t>Here, we see a plot from the American Gut project. For this project, volunteers send a fecal sample from which their bacterial microbiota of their gut is characterized. Here, two points on the graph that are close together indicate two volunteers that have similar gut microbiota. Two points that are farther apart represent volunteers whose gut microbiomes are more different. Overall, individuals of similar ages tend to have more similar gut microbes. We can see this by the fact that most infants (the red dots) are on the right, while most senior citizens (blue dots) are on the left. </a:t>
            </a:r>
          </a:p>
          <a:p>
            <a:endParaRPr lang="en-US" dirty="0"/>
          </a:p>
          <a:p>
            <a:r>
              <a:rPr lang="en-US" dirty="0"/>
              <a:t>We can also see an impact of where you live. Here, there are data from people living in the west (mainly the United States), in Venezuela and in Malawi. The ovals show where individuals from each of those regions are on the graph. The ovals don’t completely overlap, particularly as people get older. This may in part be driven by differences in diet between the three regions. </a:t>
            </a:r>
          </a:p>
          <a:p>
            <a:endParaRPr lang="en-US" dirty="0"/>
          </a:p>
          <a:p>
            <a:r>
              <a:rPr lang="en-US"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McDonald, D., Hyde, E., </a:t>
            </a:r>
            <a:r>
              <a:rPr lang="en-US" dirty="0" err="1">
                <a:effectLst/>
              </a:rPr>
              <a:t>Debelius</a:t>
            </a:r>
            <a:r>
              <a:rPr lang="en-US" dirty="0">
                <a:effectLst/>
              </a:rPr>
              <a:t>, J. W., Morton, J. T., Gonzalez, A., Ackermann, G., et al. (2018). American Gut: an Open Platform for Citizen Science Microbiome Research. </a:t>
            </a:r>
            <a:r>
              <a:rPr lang="en-US" i="1" dirty="0" err="1">
                <a:effectLst/>
              </a:rPr>
              <a:t>mSystems</a:t>
            </a:r>
            <a:r>
              <a:rPr lang="en-US" dirty="0">
                <a:effectLst/>
              </a:rPr>
              <a:t> 3, 1–28. doi:10.1128/mSystems.00031-18.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http://humanfoodproject.com/americangut/</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558B2ACF-117D-A642-BF63-180CD2D8AF12}" type="slidenum">
              <a:rPr lang="en-US" smtClean="0"/>
              <a:t>4</a:t>
            </a:fld>
            <a:endParaRPr lang="en-US"/>
          </a:p>
        </p:txBody>
      </p:sp>
    </p:spTree>
    <p:extLst>
      <p:ext uri="{BB962C8B-B14F-4D97-AF65-F5344CB8AC3E}">
        <p14:creationId xmlns:p14="http://schemas.microsoft.com/office/powerpoint/2010/main" val="1349968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shortened the mosquitoes lives because it lessened the ability of mosquitoes to feed. </a:t>
            </a:r>
          </a:p>
        </p:txBody>
      </p:sp>
      <p:sp>
        <p:nvSpPr>
          <p:cNvPr id="4" name="Slide Number Placeholder 3"/>
          <p:cNvSpPr>
            <a:spLocks noGrp="1"/>
          </p:cNvSpPr>
          <p:nvPr>
            <p:ph type="sldNum" sz="quarter" idx="5"/>
          </p:nvPr>
        </p:nvSpPr>
        <p:spPr/>
        <p:txBody>
          <a:bodyPr/>
          <a:lstStyle/>
          <a:p>
            <a:fld id="{558B2ACF-117D-A642-BF63-180CD2D8AF12}" type="slidenum">
              <a:rPr lang="en-US" smtClean="0"/>
              <a:t>21</a:t>
            </a:fld>
            <a:endParaRPr lang="en-US"/>
          </a:p>
        </p:txBody>
      </p:sp>
    </p:spTree>
    <p:extLst>
      <p:ext uri="{BB962C8B-B14F-4D97-AF65-F5344CB8AC3E}">
        <p14:creationId xmlns:p14="http://schemas.microsoft.com/office/powerpoint/2010/main" val="2888432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it was found that other Wolbachia did something else. The made it harder to viruses like those that cause dengue and malaria to replicate inside the mosquitoes. </a:t>
            </a:r>
          </a:p>
        </p:txBody>
      </p:sp>
      <p:sp>
        <p:nvSpPr>
          <p:cNvPr id="4" name="Slide Number Placeholder 3"/>
          <p:cNvSpPr>
            <a:spLocks noGrp="1"/>
          </p:cNvSpPr>
          <p:nvPr>
            <p:ph type="sldNum" sz="quarter" idx="5"/>
          </p:nvPr>
        </p:nvSpPr>
        <p:spPr/>
        <p:txBody>
          <a:bodyPr/>
          <a:lstStyle/>
          <a:p>
            <a:fld id="{558B2ACF-117D-A642-BF63-180CD2D8AF12}" type="slidenum">
              <a:rPr lang="en-US" smtClean="0"/>
              <a:t>22</a:t>
            </a:fld>
            <a:endParaRPr lang="en-US"/>
          </a:p>
        </p:txBody>
      </p:sp>
    </p:spTree>
    <p:extLst>
      <p:ext uri="{BB962C8B-B14F-4D97-AF65-F5344CB8AC3E}">
        <p14:creationId xmlns:p14="http://schemas.microsoft.com/office/powerpoint/2010/main" val="1834052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Bill and Melinda Gates Foundation is paying researchers to release mosquitoes carrying these Wolbachia into communities. </a:t>
            </a:r>
          </a:p>
          <a:p>
            <a:endParaRPr lang="en-US" dirty="0"/>
          </a:p>
          <a:p>
            <a:r>
              <a:rPr lang="en-US" dirty="0"/>
              <a:t>References:</a:t>
            </a:r>
          </a:p>
          <a:p>
            <a:r>
              <a:rPr lang="en-US" dirty="0">
                <a:hlinkClick r:id="rId3"/>
              </a:rPr>
              <a:t>http://www.eliminatedengue.com/program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58B2ACF-117D-A642-BF63-180CD2D8AF12}" type="slidenum">
              <a:rPr lang="en-US" smtClean="0"/>
              <a:t>23</a:t>
            </a:fld>
            <a:endParaRPr lang="en-US"/>
          </a:p>
        </p:txBody>
      </p:sp>
    </p:spTree>
    <p:extLst>
      <p:ext uri="{BB962C8B-B14F-4D97-AF65-F5344CB8AC3E}">
        <p14:creationId xmlns:p14="http://schemas.microsoft.com/office/powerpoint/2010/main" val="353558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one of these insect. This is </a:t>
            </a:r>
            <a:r>
              <a:rPr lang="en-US" dirty="0" err="1"/>
              <a:t>Anasa</a:t>
            </a:r>
            <a:r>
              <a:rPr lang="en-US" dirty="0"/>
              <a:t> </a:t>
            </a:r>
            <a:r>
              <a:rPr lang="en-US" dirty="0" err="1"/>
              <a:t>tristis</a:t>
            </a:r>
            <a:r>
              <a:rPr lang="en-US" dirty="0"/>
              <a:t>, the squash bug. Squash bugs are important agricultural pests. Like in the drawing, they have a large section of their gut with lots of folds in it. They call these sections crypts</a:t>
            </a:r>
          </a:p>
        </p:txBody>
      </p:sp>
      <p:sp>
        <p:nvSpPr>
          <p:cNvPr id="4" name="Slide Number Placeholder 3"/>
          <p:cNvSpPr>
            <a:spLocks noGrp="1"/>
          </p:cNvSpPr>
          <p:nvPr>
            <p:ph type="sldNum" sz="quarter" idx="10"/>
          </p:nvPr>
        </p:nvSpPr>
        <p:spPr/>
        <p:txBody>
          <a:bodyPr/>
          <a:lstStyle/>
          <a:p>
            <a:fld id="{8FB328AF-29F0-554A-A4AA-C6EBEDDB8D84}" type="slidenum">
              <a:rPr lang="en-US" smtClean="0"/>
              <a:t>25</a:t>
            </a:fld>
            <a:endParaRPr lang="en-US"/>
          </a:p>
        </p:txBody>
      </p:sp>
    </p:spTree>
    <p:extLst>
      <p:ext uri="{BB962C8B-B14F-4D97-AF65-F5344CB8AC3E}">
        <p14:creationId xmlns:p14="http://schemas.microsoft.com/office/powerpoint/2010/main" val="3714229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one of these insect. This is </a:t>
            </a:r>
            <a:r>
              <a:rPr lang="en-US" dirty="0" err="1"/>
              <a:t>Anasa</a:t>
            </a:r>
            <a:r>
              <a:rPr lang="en-US" dirty="0"/>
              <a:t> </a:t>
            </a:r>
            <a:r>
              <a:rPr lang="en-US" dirty="0" err="1"/>
              <a:t>tristis</a:t>
            </a:r>
            <a:r>
              <a:rPr lang="en-US" dirty="0"/>
              <a:t>, the squash bug. Squash bugs are important agricultural pests. Like in the drawing, they have a large section of their gut with lots of folds in it. They call these sections crypts</a:t>
            </a:r>
          </a:p>
        </p:txBody>
      </p:sp>
      <p:sp>
        <p:nvSpPr>
          <p:cNvPr id="4" name="Slide Number Placeholder 3"/>
          <p:cNvSpPr>
            <a:spLocks noGrp="1"/>
          </p:cNvSpPr>
          <p:nvPr>
            <p:ph type="sldNum" sz="quarter" idx="10"/>
          </p:nvPr>
        </p:nvSpPr>
        <p:spPr/>
        <p:txBody>
          <a:bodyPr/>
          <a:lstStyle/>
          <a:p>
            <a:fld id="{8FB328AF-29F0-554A-A4AA-C6EBEDDB8D84}" type="slidenum">
              <a:rPr lang="en-US" smtClean="0"/>
              <a:t>26</a:t>
            </a:fld>
            <a:endParaRPr lang="en-US"/>
          </a:p>
        </p:txBody>
      </p:sp>
    </p:spTree>
    <p:extLst>
      <p:ext uri="{BB962C8B-B14F-4D97-AF65-F5344CB8AC3E}">
        <p14:creationId xmlns:p14="http://schemas.microsoft.com/office/powerpoint/2010/main" val="1883973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researchers use sequencing technologies like being used as part of the bean beetle microbiome project, they find that the crypts mostly have bacteria in the genus </a:t>
            </a:r>
            <a:r>
              <a:rPr lang="en-US" dirty="0" err="1"/>
              <a:t>Burkholderia</a:t>
            </a:r>
            <a:r>
              <a:rPr lang="en-US" dirty="0"/>
              <a:t>, which are less common in other sections of the gut. </a:t>
            </a:r>
          </a:p>
        </p:txBody>
      </p:sp>
      <p:sp>
        <p:nvSpPr>
          <p:cNvPr id="4" name="Slide Number Placeholder 3"/>
          <p:cNvSpPr>
            <a:spLocks noGrp="1"/>
          </p:cNvSpPr>
          <p:nvPr>
            <p:ph type="sldNum" sz="quarter" idx="10"/>
          </p:nvPr>
        </p:nvSpPr>
        <p:spPr/>
        <p:txBody>
          <a:bodyPr/>
          <a:lstStyle/>
          <a:p>
            <a:fld id="{8FB328AF-29F0-554A-A4AA-C6EBEDDB8D84}" type="slidenum">
              <a:rPr lang="en-US" smtClean="0"/>
              <a:t>27</a:t>
            </a:fld>
            <a:endParaRPr lang="en-US"/>
          </a:p>
        </p:txBody>
      </p:sp>
    </p:spTree>
    <p:extLst>
      <p:ext uri="{BB962C8B-B14F-4D97-AF65-F5344CB8AC3E}">
        <p14:creationId xmlns:p14="http://schemas.microsoft.com/office/powerpoint/2010/main" val="2980608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t>
            </a:r>
            <a:r>
              <a:rPr lang="en-US" dirty="0" err="1"/>
              <a:t>Burkholderia</a:t>
            </a:r>
            <a:r>
              <a:rPr lang="en-US" dirty="0"/>
              <a:t> bacteria can be fluorescently labeled and fed back to the bugs. Here, you can see that the crypts are full of green fluorescent protein (GFP) labeled bacteria. </a:t>
            </a:r>
          </a:p>
        </p:txBody>
      </p:sp>
      <p:sp>
        <p:nvSpPr>
          <p:cNvPr id="4" name="Slide Number Placeholder 3"/>
          <p:cNvSpPr>
            <a:spLocks noGrp="1"/>
          </p:cNvSpPr>
          <p:nvPr>
            <p:ph type="sldNum" sz="quarter" idx="10"/>
          </p:nvPr>
        </p:nvSpPr>
        <p:spPr/>
        <p:txBody>
          <a:bodyPr/>
          <a:lstStyle/>
          <a:p>
            <a:fld id="{8FB328AF-29F0-554A-A4AA-C6EBEDDB8D84}" type="slidenum">
              <a:rPr lang="en-US" smtClean="0"/>
              <a:t>28</a:t>
            </a:fld>
            <a:endParaRPr lang="en-US"/>
          </a:p>
        </p:txBody>
      </p:sp>
    </p:spTree>
    <p:extLst>
      <p:ext uri="{BB962C8B-B14F-4D97-AF65-F5344CB8AC3E}">
        <p14:creationId xmlns:p14="http://schemas.microsoft.com/office/powerpoint/2010/main" val="443362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Association with </a:t>
            </a:r>
            <a:r>
              <a:rPr lang="en-US" i="1" dirty="0" err="1"/>
              <a:t>Burkholderia</a:t>
            </a:r>
            <a:r>
              <a:rPr lang="en-US" dirty="0"/>
              <a:t> has a number of benefits for the bugs. Here, we see that it increases survival over time relative to bugs not given </a:t>
            </a:r>
            <a:r>
              <a:rPr lang="en-US" i="1" dirty="0" err="1"/>
              <a:t>Burkholderia</a:t>
            </a:r>
            <a:r>
              <a:rPr lang="en-US" i="1" dirty="0"/>
              <a:t>. </a:t>
            </a:r>
          </a:p>
          <a:p>
            <a:endParaRPr lang="en-US" i="1" dirty="0"/>
          </a:p>
          <a:p>
            <a:endParaRPr lang="en-US" i="1" dirty="0"/>
          </a:p>
          <a:p>
            <a:r>
              <a:rPr lang="en-US" i="0" dirty="0"/>
              <a:t>References:</a:t>
            </a:r>
          </a:p>
          <a:p>
            <a:r>
              <a:rPr lang="en-US" i="0" dirty="0"/>
              <a:t>N.M. Gerardo, unpublished. </a:t>
            </a:r>
          </a:p>
        </p:txBody>
      </p:sp>
      <p:sp>
        <p:nvSpPr>
          <p:cNvPr id="4" name="Slide Number Placeholder 3"/>
          <p:cNvSpPr>
            <a:spLocks noGrp="1"/>
          </p:cNvSpPr>
          <p:nvPr>
            <p:ph type="sldNum" sz="quarter" idx="5"/>
          </p:nvPr>
        </p:nvSpPr>
        <p:spPr/>
        <p:txBody>
          <a:bodyPr/>
          <a:lstStyle/>
          <a:p>
            <a:fld id="{558B2ACF-117D-A642-BF63-180CD2D8AF12}" type="slidenum">
              <a:rPr lang="en-US" smtClean="0"/>
              <a:t>29</a:t>
            </a:fld>
            <a:endParaRPr lang="en-US"/>
          </a:p>
        </p:txBody>
      </p:sp>
    </p:spTree>
    <p:extLst>
      <p:ext uri="{BB962C8B-B14F-4D97-AF65-F5344CB8AC3E}">
        <p14:creationId xmlns:p14="http://schemas.microsoft.com/office/powerpoint/2010/main" val="1428492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best studied insect microbiomes are those associated with bees. </a:t>
            </a:r>
          </a:p>
        </p:txBody>
      </p:sp>
      <p:sp>
        <p:nvSpPr>
          <p:cNvPr id="4" name="Slide Number Placeholder 3"/>
          <p:cNvSpPr>
            <a:spLocks noGrp="1"/>
          </p:cNvSpPr>
          <p:nvPr>
            <p:ph type="sldNum" sz="quarter" idx="5"/>
          </p:nvPr>
        </p:nvSpPr>
        <p:spPr/>
        <p:txBody>
          <a:bodyPr/>
          <a:lstStyle/>
          <a:p>
            <a:fld id="{558B2ACF-117D-A642-BF63-180CD2D8AF12}" type="slidenum">
              <a:rPr lang="en-US" smtClean="0"/>
              <a:t>30</a:t>
            </a:fld>
            <a:endParaRPr lang="en-US"/>
          </a:p>
        </p:txBody>
      </p:sp>
    </p:spTree>
    <p:extLst>
      <p:ext uri="{BB962C8B-B14F-4D97-AF65-F5344CB8AC3E}">
        <p14:creationId xmlns:p14="http://schemas.microsoft.com/office/powerpoint/2010/main" val="3164300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Interest in bee associated microbes is in part because of declining bee populations in the United States. </a:t>
            </a:r>
          </a:p>
        </p:txBody>
      </p:sp>
      <p:sp>
        <p:nvSpPr>
          <p:cNvPr id="4" name="Slide Number Placeholder 3"/>
          <p:cNvSpPr>
            <a:spLocks noGrp="1"/>
          </p:cNvSpPr>
          <p:nvPr>
            <p:ph type="sldNum" sz="quarter" idx="5"/>
          </p:nvPr>
        </p:nvSpPr>
        <p:spPr/>
        <p:txBody>
          <a:bodyPr/>
          <a:lstStyle/>
          <a:p>
            <a:fld id="{558B2ACF-117D-A642-BF63-180CD2D8AF12}" type="slidenum">
              <a:rPr lang="en-US" smtClean="0"/>
              <a:t>31</a:t>
            </a:fld>
            <a:endParaRPr lang="en-US"/>
          </a:p>
        </p:txBody>
      </p:sp>
    </p:spTree>
    <p:extLst>
      <p:ext uri="{BB962C8B-B14F-4D97-AF65-F5344CB8AC3E}">
        <p14:creationId xmlns:p14="http://schemas.microsoft.com/office/powerpoint/2010/main" val="2826026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part of your body is also associated with a unique set of bacteria. </a:t>
            </a:r>
          </a:p>
          <a:p>
            <a:endParaRPr lang="en-US" dirty="0"/>
          </a:p>
          <a:p>
            <a:r>
              <a:rPr lang="en-US"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effectLst/>
              </a:rPr>
              <a:t>Koren</a:t>
            </a:r>
            <a:r>
              <a:rPr lang="en-US" dirty="0">
                <a:effectLst/>
              </a:rPr>
              <a:t>, O., Knights, D., Gonzalez, A., Waldron, L., </a:t>
            </a:r>
            <a:r>
              <a:rPr lang="en-US" dirty="0" err="1">
                <a:effectLst/>
              </a:rPr>
              <a:t>Segata</a:t>
            </a:r>
            <a:r>
              <a:rPr lang="en-US" dirty="0">
                <a:effectLst/>
              </a:rPr>
              <a:t>, N., Knight, R., et al. (2013). A guide to enterotypes across the human body: meta-analysis of microbial community structures in human microbiome datasets. </a:t>
            </a:r>
            <a:r>
              <a:rPr lang="en-US" i="1" dirty="0" err="1">
                <a:effectLst/>
              </a:rPr>
              <a:t>PLoS</a:t>
            </a:r>
            <a:r>
              <a:rPr lang="en-US" i="1" dirty="0">
                <a:effectLst/>
              </a:rPr>
              <a:t> </a:t>
            </a:r>
            <a:r>
              <a:rPr lang="en-US" i="1" dirty="0" err="1">
                <a:effectLst/>
              </a:rPr>
              <a:t>Comput</a:t>
            </a:r>
            <a:r>
              <a:rPr lang="en-US" i="1" dirty="0">
                <a:effectLst/>
              </a:rPr>
              <a:t>. Biol.</a:t>
            </a:r>
            <a:r>
              <a:rPr lang="en-US" dirty="0">
                <a:effectLst/>
              </a:rPr>
              <a:t> 9. doi:10.1371/journal.pcbi.1002863.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effectLst/>
              </a:rPr>
              <a:t>Turnbaugh</a:t>
            </a:r>
            <a:r>
              <a:rPr lang="en-US" dirty="0">
                <a:effectLst/>
              </a:rPr>
              <a:t>, P. J., Ley, R. E., Hamady, M., Fraser-Liggett, C. M., Knight, R., and Gordon, J. I. (2007). The Human Microbiome Project. </a:t>
            </a:r>
            <a:r>
              <a:rPr lang="en-US" i="1" dirty="0">
                <a:effectLst/>
              </a:rPr>
              <a:t>Nature</a:t>
            </a:r>
            <a:r>
              <a:rPr lang="en-US" dirty="0">
                <a:effectLst/>
              </a:rPr>
              <a:t> 449, 804–810. doi:10.1038/nature06244.</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The Human Microbiome Consortium (2012). Structure, function and diversity of the healthy human microbiome. </a:t>
            </a:r>
            <a:r>
              <a:rPr lang="en-US" i="1" dirty="0">
                <a:effectLst/>
              </a:rPr>
              <a:t>Nature</a:t>
            </a:r>
            <a:r>
              <a:rPr lang="en-US" dirty="0">
                <a:effectLst/>
              </a:rPr>
              <a:t> 486, 207–214. doi:10.1038/nature11234.</a:t>
            </a:r>
          </a:p>
          <a:p>
            <a:endParaRPr lang="en-US" dirty="0"/>
          </a:p>
        </p:txBody>
      </p:sp>
      <p:sp>
        <p:nvSpPr>
          <p:cNvPr id="4" name="Slide Number Placeholder 3"/>
          <p:cNvSpPr>
            <a:spLocks noGrp="1"/>
          </p:cNvSpPr>
          <p:nvPr>
            <p:ph type="sldNum" sz="quarter" idx="5"/>
          </p:nvPr>
        </p:nvSpPr>
        <p:spPr/>
        <p:txBody>
          <a:bodyPr/>
          <a:lstStyle/>
          <a:p>
            <a:fld id="{558B2ACF-117D-A642-BF63-180CD2D8AF12}" type="slidenum">
              <a:rPr lang="en-US" smtClean="0"/>
              <a:t>5</a:t>
            </a:fld>
            <a:endParaRPr lang="en-US"/>
          </a:p>
        </p:txBody>
      </p:sp>
    </p:spTree>
    <p:extLst>
      <p:ext uri="{BB962C8B-B14F-4D97-AF65-F5344CB8AC3E}">
        <p14:creationId xmlns:p14="http://schemas.microsoft.com/office/powerpoint/2010/main" val="35727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in humans, each part of the bee has a specialized bacterial community. </a:t>
            </a:r>
          </a:p>
        </p:txBody>
      </p:sp>
      <p:sp>
        <p:nvSpPr>
          <p:cNvPr id="4" name="Slide Number Placeholder 3"/>
          <p:cNvSpPr>
            <a:spLocks noGrp="1"/>
          </p:cNvSpPr>
          <p:nvPr>
            <p:ph type="sldNum" sz="quarter" idx="5"/>
          </p:nvPr>
        </p:nvSpPr>
        <p:spPr/>
        <p:txBody>
          <a:bodyPr/>
          <a:lstStyle/>
          <a:p>
            <a:fld id="{558B2ACF-117D-A642-BF63-180CD2D8AF12}" type="slidenum">
              <a:rPr lang="en-US" smtClean="0"/>
              <a:t>32</a:t>
            </a:fld>
            <a:endParaRPr lang="en-US"/>
          </a:p>
        </p:txBody>
      </p:sp>
    </p:spTree>
    <p:extLst>
      <p:ext uri="{BB962C8B-B14F-4D97-AF65-F5344CB8AC3E}">
        <p14:creationId xmlns:p14="http://schemas.microsoft.com/office/powerpoint/2010/main" val="3455874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there are a lot of similarities between the impacts of microbes on bee physiology and the impacts of microbes on animal physiology, making them a model organism to study host-microbe interactions. </a:t>
            </a:r>
          </a:p>
          <a:p>
            <a:endParaRPr lang="en-US" dirty="0"/>
          </a:p>
          <a:p>
            <a:r>
              <a:rPr lang="en-US"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Zheng, H., Steele, M. I., Leonard, S. P., Motta, E. V. S., and Moran, N. A. (2018). Honey bees as models for gut microbiota research. </a:t>
            </a:r>
            <a:r>
              <a:rPr lang="en-US" i="1" dirty="0">
                <a:effectLst/>
              </a:rPr>
              <a:t>Lab Anim. (NY).</a:t>
            </a:r>
            <a:r>
              <a:rPr lang="en-US" dirty="0">
                <a:effectLst/>
              </a:rPr>
              <a:t> 47, 317–325. doi:10.1038/s41684-018-0173-x.</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effectLst/>
              </a:rPr>
              <a:t>Raymann</a:t>
            </a:r>
            <a:r>
              <a:rPr lang="en-US" dirty="0">
                <a:effectLst/>
              </a:rPr>
              <a:t>, K., and Moran, N. A. (2018). The role of the gut microbiome in health and disease of adult honey bee workers. </a:t>
            </a:r>
            <a:r>
              <a:rPr lang="en-US" i="1" dirty="0" err="1">
                <a:effectLst/>
              </a:rPr>
              <a:t>Curr</a:t>
            </a:r>
            <a:r>
              <a:rPr lang="en-US" i="1" dirty="0">
                <a:effectLst/>
              </a:rPr>
              <a:t>. </a:t>
            </a:r>
            <a:r>
              <a:rPr lang="en-US" i="1" dirty="0" err="1">
                <a:effectLst/>
              </a:rPr>
              <a:t>Opin</a:t>
            </a:r>
            <a:r>
              <a:rPr lang="en-US" i="1" dirty="0">
                <a:effectLst/>
              </a:rPr>
              <a:t>. Insect Sci.</a:t>
            </a:r>
            <a:r>
              <a:rPr lang="en-US" dirty="0">
                <a:effectLst/>
              </a:rPr>
              <a:t> 26, 97–104. doi:10.1016/j.cois.2018.02.012.</a:t>
            </a:r>
          </a:p>
          <a:p>
            <a:endParaRPr lang="en-US" dirty="0"/>
          </a:p>
          <a:p>
            <a:endParaRPr lang="en-US" dirty="0"/>
          </a:p>
          <a:p>
            <a:endParaRPr lang="en-US" dirty="0"/>
          </a:p>
          <a:p>
            <a:r>
              <a:rPr lang="en-US" dirty="0"/>
              <a:t>References</a:t>
            </a:r>
          </a:p>
          <a:p>
            <a:endParaRPr lang="en-US" dirty="0"/>
          </a:p>
        </p:txBody>
      </p:sp>
      <p:sp>
        <p:nvSpPr>
          <p:cNvPr id="4" name="Slide Number Placeholder 3"/>
          <p:cNvSpPr>
            <a:spLocks noGrp="1"/>
          </p:cNvSpPr>
          <p:nvPr>
            <p:ph type="sldNum" sz="quarter" idx="5"/>
          </p:nvPr>
        </p:nvSpPr>
        <p:spPr/>
        <p:txBody>
          <a:bodyPr/>
          <a:lstStyle/>
          <a:p>
            <a:fld id="{558B2ACF-117D-A642-BF63-180CD2D8AF12}" type="slidenum">
              <a:rPr lang="en-US" smtClean="0"/>
              <a:t>33</a:t>
            </a:fld>
            <a:endParaRPr lang="en-US"/>
          </a:p>
        </p:txBody>
      </p:sp>
    </p:spTree>
    <p:extLst>
      <p:ext uri="{BB962C8B-B14F-4D97-AF65-F5344CB8AC3E}">
        <p14:creationId xmlns:p14="http://schemas.microsoft.com/office/powerpoint/2010/main" val="3980759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best studied insect microbiomes are those associated with bees. </a:t>
            </a:r>
          </a:p>
        </p:txBody>
      </p:sp>
      <p:sp>
        <p:nvSpPr>
          <p:cNvPr id="4" name="Slide Number Placeholder 3"/>
          <p:cNvSpPr>
            <a:spLocks noGrp="1"/>
          </p:cNvSpPr>
          <p:nvPr>
            <p:ph type="sldNum" sz="quarter" idx="5"/>
          </p:nvPr>
        </p:nvSpPr>
        <p:spPr/>
        <p:txBody>
          <a:bodyPr/>
          <a:lstStyle/>
          <a:p>
            <a:fld id="{558B2ACF-117D-A642-BF63-180CD2D8AF12}" type="slidenum">
              <a:rPr lang="en-US" smtClean="0"/>
              <a:t>34</a:t>
            </a:fld>
            <a:endParaRPr lang="en-US"/>
          </a:p>
        </p:txBody>
      </p:sp>
    </p:spTree>
    <p:extLst>
      <p:ext uri="{BB962C8B-B14F-4D97-AF65-F5344CB8AC3E}">
        <p14:creationId xmlns:p14="http://schemas.microsoft.com/office/powerpoint/2010/main" val="1110163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best studied insect microbiomes are those associated with bees. </a:t>
            </a:r>
          </a:p>
        </p:txBody>
      </p:sp>
      <p:sp>
        <p:nvSpPr>
          <p:cNvPr id="4" name="Slide Number Placeholder 3"/>
          <p:cNvSpPr>
            <a:spLocks noGrp="1"/>
          </p:cNvSpPr>
          <p:nvPr>
            <p:ph type="sldNum" sz="quarter" idx="5"/>
          </p:nvPr>
        </p:nvSpPr>
        <p:spPr/>
        <p:txBody>
          <a:bodyPr/>
          <a:lstStyle/>
          <a:p>
            <a:fld id="{558B2ACF-117D-A642-BF63-180CD2D8AF12}" type="slidenum">
              <a:rPr lang="en-US" smtClean="0"/>
              <a:t>35</a:t>
            </a:fld>
            <a:endParaRPr lang="en-US"/>
          </a:p>
        </p:txBody>
      </p:sp>
    </p:spTree>
    <p:extLst>
      <p:ext uri="{BB962C8B-B14F-4D97-AF65-F5344CB8AC3E}">
        <p14:creationId xmlns:p14="http://schemas.microsoft.com/office/powerpoint/2010/main" val="8869150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best studied insect microbiomes are those associated with bees. </a:t>
            </a:r>
          </a:p>
        </p:txBody>
      </p:sp>
      <p:sp>
        <p:nvSpPr>
          <p:cNvPr id="4" name="Slide Number Placeholder 3"/>
          <p:cNvSpPr>
            <a:spLocks noGrp="1"/>
          </p:cNvSpPr>
          <p:nvPr>
            <p:ph type="sldNum" sz="quarter" idx="5"/>
          </p:nvPr>
        </p:nvSpPr>
        <p:spPr/>
        <p:txBody>
          <a:bodyPr/>
          <a:lstStyle/>
          <a:p>
            <a:fld id="{558B2ACF-117D-A642-BF63-180CD2D8AF12}" type="slidenum">
              <a:rPr lang="en-US" smtClean="0"/>
              <a:t>36</a:t>
            </a:fld>
            <a:endParaRPr lang="en-US"/>
          </a:p>
        </p:txBody>
      </p:sp>
    </p:spTree>
    <p:extLst>
      <p:ext uri="{BB962C8B-B14F-4D97-AF65-F5344CB8AC3E}">
        <p14:creationId xmlns:p14="http://schemas.microsoft.com/office/powerpoint/2010/main" val="1869198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part of your body is also associated with a unique set of bacteria. </a:t>
            </a:r>
          </a:p>
          <a:p>
            <a:endParaRPr lang="en-US" dirty="0"/>
          </a:p>
          <a:p>
            <a:r>
              <a:rPr lang="en-US"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effectLst/>
              </a:rPr>
              <a:t>Koren</a:t>
            </a:r>
            <a:r>
              <a:rPr lang="en-US" dirty="0">
                <a:effectLst/>
              </a:rPr>
              <a:t>, O., Knights, D., Gonzalez, A., Waldron, L., </a:t>
            </a:r>
            <a:r>
              <a:rPr lang="en-US" dirty="0" err="1">
                <a:effectLst/>
              </a:rPr>
              <a:t>Segata</a:t>
            </a:r>
            <a:r>
              <a:rPr lang="en-US" dirty="0">
                <a:effectLst/>
              </a:rPr>
              <a:t>, N., Knight, R., et al. (2013). A guide to enterotypes across the human body: meta-analysis of microbial community structures in human microbiome datasets. </a:t>
            </a:r>
            <a:r>
              <a:rPr lang="en-US" i="1" dirty="0" err="1">
                <a:effectLst/>
              </a:rPr>
              <a:t>PLoS</a:t>
            </a:r>
            <a:r>
              <a:rPr lang="en-US" i="1" dirty="0">
                <a:effectLst/>
              </a:rPr>
              <a:t> </a:t>
            </a:r>
            <a:r>
              <a:rPr lang="en-US" i="1" dirty="0" err="1">
                <a:effectLst/>
              </a:rPr>
              <a:t>Comput</a:t>
            </a:r>
            <a:r>
              <a:rPr lang="en-US" i="1" dirty="0">
                <a:effectLst/>
              </a:rPr>
              <a:t>. Biol.</a:t>
            </a:r>
            <a:r>
              <a:rPr lang="en-US" dirty="0">
                <a:effectLst/>
              </a:rPr>
              <a:t> 9. doi:10.1371/journal.pcbi.1002863.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effectLst/>
              </a:rPr>
              <a:t>Turnbaugh</a:t>
            </a:r>
            <a:r>
              <a:rPr lang="en-US" dirty="0">
                <a:effectLst/>
              </a:rPr>
              <a:t>, P. J., Ley, R. E., Hamady, M., Fraser-Liggett, C. M., Knight, R., and Gordon, J. I. (2007). The Human Microbiome Project. </a:t>
            </a:r>
            <a:r>
              <a:rPr lang="en-US" i="1" dirty="0">
                <a:effectLst/>
              </a:rPr>
              <a:t>Nature</a:t>
            </a:r>
            <a:r>
              <a:rPr lang="en-US" dirty="0">
                <a:effectLst/>
              </a:rPr>
              <a:t> 449, 804–810. doi:10.1038/nature06244.</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The Human Microbiome Consortium (2012). Structure, function and diversity of the healthy human microbiome. </a:t>
            </a:r>
            <a:r>
              <a:rPr lang="en-US" i="1" dirty="0">
                <a:effectLst/>
              </a:rPr>
              <a:t>Nature</a:t>
            </a:r>
            <a:r>
              <a:rPr lang="en-US" dirty="0">
                <a:effectLst/>
              </a:rPr>
              <a:t> 486, 207–214. doi:10.1038/nature11234.</a:t>
            </a:r>
          </a:p>
          <a:p>
            <a:endParaRPr lang="en-US" dirty="0"/>
          </a:p>
        </p:txBody>
      </p:sp>
      <p:sp>
        <p:nvSpPr>
          <p:cNvPr id="4" name="Slide Number Placeholder 3"/>
          <p:cNvSpPr>
            <a:spLocks noGrp="1"/>
          </p:cNvSpPr>
          <p:nvPr>
            <p:ph type="sldNum" sz="quarter" idx="5"/>
          </p:nvPr>
        </p:nvSpPr>
        <p:spPr/>
        <p:txBody>
          <a:bodyPr/>
          <a:lstStyle/>
          <a:p>
            <a:fld id="{558B2ACF-117D-A642-BF63-180CD2D8AF12}" type="slidenum">
              <a:rPr lang="en-US" smtClean="0"/>
              <a:t>6</a:t>
            </a:fld>
            <a:endParaRPr lang="en-US"/>
          </a:p>
        </p:txBody>
      </p:sp>
    </p:spTree>
    <p:extLst>
      <p:ext uri="{BB962C8B-B14F-4D97-AF65-F5344CB8AC3E}">
        <p14:creationId xmlns:p14="http://schemas.microsoft.com/office/powerpoint/2010/main" val="3311280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humans have microbiomes. Many organisms, from chickens to the crops we grow, are associated with a complex community of microbes.</a:t>
            </a:r>
          </a:p>
          <a:p>
            <a:endParaRPr lang="en-US" dirty="0"/>
          </a:p>
          <a:p>
            <a:r>
              <a:rPr lang="en-US"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Ley, R. E., Hamady, M., </a:t>
            </a:r>
            <a:r>
              <a:rPr lang="en-US" dirty="0" err="1">
                <a:effectLst/>
              </a:rPr>
              <a:t>Lozupone</a:t>
            </a:r>
            <a:r>
              <a:rPr lang="en-US" dirty="0">
                <a:effectLst/>
              </a:rPr>
              <a:t>, C., </a:t>
            </a:r>
            <a:r>
              <a:rPr lang="en-US" dirty="0" err="1">
                <a:effectLst/>
              </a:rPr>
              <a:t>Turnbaugh</a:t>
            </a:r>
            <a:r>
              <a:rPr lang="en-US" dirty="0">
                <a:effectLst/>
              </a:rPr>
              <a:t>, P. J., Ramey, R. R., Bircher, J. S., et al. (2008). Evolution of Mammals and Their Gut Microbes. </a:t>
            </a:r>
            <a:r>
              <a:rPr lang="en-US" i="1" dirty="0">
                <a:effectLst/>
              </a:rPr>
              <a:t>Science (80-. ).</a:t>
            </a:r>
            <a:r>
              <a:rPr lang="en-US" dirty="0">
                <a:effectLst/>
              </a:rPr>
              <a:t> 320, 1647–1651. doi:10.1126/science.1155725.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McFall-Ngai, M., Hadfield, M. G., Bosch, T. C. G., Carey, H. V, </a:t>
            </a:r>
            <a:r>
              <a:rPr lang="en-US" dirty="0" err="1">
                <a:effectLst/>
              </a:rPr>
              <a:t>Domazet-Lošo</a:t>
            </a:r>
            <a:r>
              <a:rPr lang="en-US" dirty="0">
                <a:effectLst/>
              </a:rPr>
              <a:t>, T., Douglas, A. E., et al. (2013). Animals in a bacterial world, a new imperative for the life sciences. </a:t>
            </a:r>
            <a:r>
              <a:rPr lang="en-US" i="1" dirty="0">
                <a:effectLst/>
              </a:rPr>
              <a:t>Proc. Natl. Acad. Sci. U. S. A.</a:t>
            </a:r>
            <a:r>
              <a:rPr lang="en-US" dirty="0">
                <a:effectLst/>
              </a:rPr>
              <a:t> 110, 3229–3236. doi:10.1073/pnas.1218525110/-/</a:t>
            </a:r>
            <a:r>
              <a:rPr lang="en-US" dirty="0" err="1">
                <a:effectLst/>
              </a:rPr>
              <a:t>DCSupplemental</a:t>
            </a:r>
            <a:r>
              <a:rPr lang="en-US" dirty="0">
                <a:effectLst/>
              </a:rPr>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Weiss, B., and Aksoy, S. (2011). Microbiome influences on insect host vector competence. </a:t>
            </a:r>
            <a:r>
              <a:rPr lang="en-US" i="1" dirty="0">
                <a:effectLst/>
              </a:rPr>
              <a:t>Trends </a:t>
            </a:r>
            <a:r>
              <a:rPr lang="en-US" i="1" dirty="0" err="1">
                <a:effectLst/>
              </a:rPr>
              <a:t>Parasitol</a:t>
            </a:r>
            <a:r>
              <a:rPr lang="en-US" i="1" dirty="0">
                <a:effectLst/>
              </a:rPr>
              <a:t>.</a:t>
            </a:r>
            <a:r>
              <a:rPr lang="en-US" dirty="0">
                <a:effectLst/>
              </a:rPr>
              <a:t> 27, 514–522. doi:10.1016/j.pt.2011.05.001.</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Christian, N., Whitaker, B. K., and Clay, K. (2015). Microbiomes: unifying animal and plant systems through the lens of community ecology theory. </a:t>
            </a:r>
            <a:r>
              <a:rPr lang="en-US" i="1" dirty="0">
                <a:effectLst/>
              </a:rPr>
              <a:t>Front. Microbiol.</a:t>
            </a:r>
            <a:r>
              <a:rPr lang="en-US" dirty="0">
                <a:effectLst/>
              </a:rPr>
              <a:t> 6, 1–15. doi:10.3389/fmicb.2015.00869.</a:t>
            </a:r>
          </a:p>
          <a:p>
            <a:endParaRPr lang="en-US" dirty="0"/>
          </a:p>
        </p:txBody>
      </p:sp>
      <p:sp>
        <p:nvSpPr>
          <p:cNvPr id="4" name="Slide Number Placeholder 3"/>
          <p:cNvSpPr>
            <a:spLocks noGrp="1"/>
          </p:cNvSpPr>
          <p:nvPr>
            <p:ph type="sldNum" sz="quarter" idx="5"/>
          </p:nvPr>
        </p:nvSpPr>
        <p:spPr/>
        <p:txBody>
          <a:bodyPr/>
          <a:lstStyle/>
          <a:p>
            <a:fld id="{558B2ACF-117D-A642-BF63-180CD2D8AF12}" type="slidenum">
              <a:rPr lang="en-US" smtClean="0"/>
              <a:t>7</a:t>
            </a:fld>
            <a:endParaRPr lang="en-US"/>
          </a:p>
        </p:txBody>
      </p:sp>
    </p:spTree>
    <p:extLst>
      <p:ext uri="{BB962C8B-B14F-4D97-AF65-F5344CB8AC3E}">
        <p14:creationId xmlns:p14="http://schemas.microsoft.com/office/powerpoint/2010/main" val="2205890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humans, this revolution has come with unprecedented interest in the roles that microbes may play in shaping our health and in how we interact with the environment. It has changed our willingness to take antibiotics without clear evidence of a harmful bacterial infection. It has shape research into many diseases, from obesity to anxiety. </a:t>
            </a:r>
          </a:p>
        </p:txBody>
      </p:sp>
      <p:sp>
        <p:nvSpPr>
          <p:cNvPr id="4" name="Slide Number Placeholder 3"/>
          <p:cNvSpPr>
            <a:spLocks noGrp="1"/>
          </p:cNvSpPr>
          <p:nvPr>
            <p:ph type="sldNum" sz="quarter" idx="5"/>
          </p:nvPr>
        </p:nvSpPr>
        <p:spPr/>
        <p:txBody>
          <a:bodyPr/>
          <a:lstStyle/>
          <a:p>
            <a:fld id="{558B2ACF-117D-A642-BF63-180CD2D8AF12}" type="slidenum">
              <a:rPr lang="en-US" smtClean="0"/>
              <a:t>9</a:t>
            </a:fld>
            <a:endParaRPr lang="en-US"/>
          </a:p>
        </p:txBody>
      </p:sp>
    </p:spTree>
    <p:extLst>
      <p:ext uri="{BB962C8B-B14F-4D97-AF65-F5344CB8AC3E}">
        <p14:creationId xmlns:p14="http://schemas.microsoft.com/office/powerpoint/2010/main" val="3578934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there are many, many studies, some of which are high quality science and show a clear causal relationship between a microbe or microbes and diseases. In other cases, the research is only in its infancy and it likely not at the stage where it should shape practice. Despite this, more an more companies are exploiting interest in the microbiome to cell products, like these probiotics that cause $50 a bottle. </a:t>
            </a:r>
          </a:p>
        </p:txBody>
      </p:sp>
      <p:sp>
        <p:nvSpPr>
          <p:cNvPr id="4" name="Slide Number Placeholder 3"/>
          <p:cNvSpPr>
            <a:spLocks noGrp="1"/>
          </p:cNvSpPr>
          <p:nvPr>
            <p:ph type="sldNum" sz="quarter" idx="5"/>
          </p:nvPr>
        </p:nvSpPr>
        <p:spPr/>
        <p:txBody>
          <a:bodyPr/>
          <a:lstStyle/>
          <a:p>
            <a:fld id="{558B2ACF-117D-A642-BF63-180CD2D8AF12}" type="slidenum">
              <a:rPr lang="en-US" smtClean="0"/>
              <a:t>14</a:t>
            </a:fld>
            <a:endParaRPr lang="en-US"/>
          </a:p>
        </p:txBody>
      </p:sp>
    </p:spTree>
    <p:extLst>
      <p:ext uri="{BB962C8B-B14F-4D97-AF65-F5344CB8AC3E}">
        <p14:creationId xmlns:p14="http://schemas.microsoft.com/office/powerpoint/2010/main" val="2230640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Insects are important for a number of reasons. They pollinate our plants. They are food for many animals. The transmit disease. In fact, mosquitoes are considered the most deadly animals on earth because they transmit diseases to humans.</a:t>
            </a:r>
          </a:p>
        </p:txBody>
      </p:sp>
      <p:sp>
        <p:nvSpPr>
          <p:cNvPr id="4" name="Slide Number Placeholder 3"/>
          <p:cNvSpPr>
            <a:spLocks noGrp="1"/>
          </p:cNvSpPr>
          <p:nvPr>
            <p:ph type="sldNum" sz="quarter" idx="5"/>
          </p:nvPr>
        </p:nvSpPr>
        <p:spPr/>
        <p:txBody>
          <a:bodyPr/>
          <a:lstStyle/>
          <a:p>
            <a:fld id="{558B2ACF-117D-A642-BF63-180CD2D8AF12}" type="slidenum">
              <a:rPr lang="en-US" smtClean="0"/>
              <a:t>18</a:t>
            </a:fld>
            <a:endParaRPr lang="en-US"/>
          </a:p>
        </p:txBody>
      </p:sp>
    </p:spTree>
    <p:extLst>
      <p:ext uri="{BB962C8B-B14F-4D97-AF65-F5344CB8AC3E}">
        <p14:creationId xmlns:p14="http://schemas.microsoft.com/office/powerpoint/2010/main" val="4202370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their importance, we have studied many aspects of insect biology, including their association with bacteria, for centuries. </a:t>
            </a:r>
            <a:br>
              <a:rPr lang="en-US" dirty="0"/>
            </a:br>
            <a:r>
              <a:rPr lang="en-US" dirty="0"/>
              <a:t>Many insect systems also serve as models for studying animal-microbe interactions more generally because insects tend to have simpler microbially communities inside of them than vertebrates, including humans.</a:t>
            </a:r>
          </a:p>
          <a:p>
            <a:endParaRPr lang="en-US" dirty="0"/>
          </a:p>
          <a:p>
            <a:r>
              <a:rPr lang="en-US" dirty="0"/>
              <a:t>Here is an image of one of the best-studied and most common insect-associated bacteria. The circles are Wolbachia bacteria that live inside insect cells. It has been estimated that more than 60% species of insects are associated with Wolbachia.  </a:t>
            </a:r>
          </a:p>
        </p:txBody>
      </p:sp>
      <p:sp>
        <p:nvSpPr>
          <p:cNvPr id="4" name="Slide Number Placeholder 3"/>
          <p:cNvSpPr>
            <a:spLocks noGrp="1"/>
          </p:cNvSpPr>
          <p:nvPr>
            <p:ph type="sldNum" sz="quarter" idx="5"/>
          </p:nvPr>
        </p:nvSpPr>
        <p:spPr/>
        <p:txBody>
          <a:bodyPr/>
          <a:lstStyle/>
          <a:p>
            <a:fld id="{558B2ACF-117D-A642-BF63-180CD2D8AF12}" type="slidenum">
              <a:rPr lang="en-US" smtClean="0"/>
              <a:t>19</a:t>
            </a:fld>
            <a:endParaRPr lang="en-US"/>
          </a:p>
        </p:txBody>
      </p:sp>
    </p:spTree>
    <p:extLst>
      <p:ext uri="{BB962C8B-B14F-4D97-AF65-F5344CB8AC3E}">
        <p14:creationId xmlns:p14="http://schemas.microsoft.com/office/powerpoint/2010/main" val="1569417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bacteria have been used to try and lessen the ability of mosquitoes to vector diseases. The first work involved introducing Wolbachia into mosquitoes that shortened their life long enough that they could pass on the bacteria to their children but short enough that viruses like dengue did not have enough time to develop. </a:t>
            </a:r>
          </a:p>
        </p:txBody>
      </p:sp>
      <p:sp>
        <p:nvSpPr>
          <p:cNvPr id="4" name="Slide Number Placeholder 3"/>
          <p:cNvSpPr>
            <a:spLocks noGrp="1"/>
          </p:cNvSpPr>
          <p:nvPr>
            <p:ph type="sldNum" sz="quarter" idx="5"/>
          </p:nvPr>
        </p:nvSpPr>
        <p:spPr/>
        <p:txBody>
          <a:bodyPr/>
          <a:lstStyle/>
          <a:p>
            <a:fld id="{558B2ACF-117D-A642-BF63-180CD2D8AF12}" type="slidenum">
              <a:rPr lang="en-US" smtClean="0"/>
              <a:t>20</a:t>
            </a:fld>
            <a:endParaRPr lang="en-US"/>
          </a:p>
        </p:txBody>
      </p:sp>
    </p:spTree>
    <p:extLst>
      <p:ext uri="{BB962C8B-B14F-4D97-AF65-F5344CB8AC3E}">
        <p14:creationId xmlns:p14="http://schemas.microsoft.com/office/powerpoint/2010/main" val="3311048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879D8CE-13C0-ED49-A12C-A38FA5733B5E}"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8B948-7E7B-724E-86B5-2030E8B80A4D}" type="slidenum">
              <a:rPr lang="en-US" smtClean="0"/>
              <a:t>‹#›</a:t>
            </a:fld>
            <a:endParaRPr lang="en-US"/>
          </a:p>
        </p:txBody>
      </p:sp>
    </p:spTree>
    <p:extLst>
      <p:ext uri="{BB962C8B-B14F-4D97-AF65-F5344CB8AC3E}">
        <p14:creationId xmlns:p14="http://schemas.microsoft.com/office/powerpoint/2010/main" val="710938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79D8CE-13C0-ED49-A12C-A38FA5733B5E}"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8B948-7E7B-724E-86B5-2030E8B80A4D}" type="slidenum">
              <a:rPr lang="en-US" smtClean="0"/>
              <a:t>‹#›</a:t>
            </a:fld>
            <a:endParaRPr lang="en-US"/>
          </a:p>
        </p:txBody>
      </p:sp>
    </p:spTree>
    <p:extLst>
      <p:ext uri="{BB962C8B-B14F-4D97-AF65-F5344CB8AC3E}">
        <p14:creationId xmlns:p14="http://schemas.microsoft.com/office/powerpoint/2010/main" val="1859795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79D8CE-13C0-ED49-A12C-A38FA5733B5E}"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8B948-7E7B-724E-86B5-2030E8B80A4D}" type="slidenum">
              <a:rPr lang="en-US" smtClean="0"/>
              <a:t>‹#›</a:t>
            </a:fld>
            <a:endParaRPr lang="en-US"/>
          </a:p>
        </p:txBody>
      </p:sp>
    </p:spTree>
    <p:extLst>
      <p:ext uri="{BB962C8B-B14F-4D97-AF65-F5344CB8AC3E}">
        <p14:creationId xmlns:p14="http://schemas.microsoft.com/office/powerpoint/2010/main" val="2907798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79D8CE-13C0-ED49-A12C-A38FA5733B5E}"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8B948-7E7B-724E-86B5-2030E8B80A4D}" type="slidenum">
              <a:rPr lang="en-US" smtClean="0"/>
              <a:t>‹#›</a:t>
            </a:fld>
            <a:endParaRPr lang="en-US"/>
          </a:p>
        </p:txBody>
      </p:sp>
    </p:spTree>
    <p:extLst>
      <p:ext uri="{BB962C8B-B14F-4D97-AF65-F5344CB8AC3E}">
        <p14:creationId xmlns:p14="http://schemas.microsoft.com/office/powerpoint/2010/main" val="1467917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79D8CE-13C0-ED49-A12C-A38FA5733B5E}"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8B948-7E7B-724E-86B5-2030E8B80A4D}" type="slidenum">
              <a:rPr lang="en-US" smtClean="0"/>
              <a:t>‹#›</a:t>
            </a:fld>
            <a:endParaRPr lang="en-US"/>
          </a:p>
        </p:txBody>
      </p:sp>
    </p:spTree>
    <p:extLst>
      <p:ext uri="{BB962C8B-B14F-4D97-AF65-F5344CB8AC3E}">
        <p14:creationId xmlns:p14="http://schemas.microsoft.com/office/powerpoint/2010/main" val="1888096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79D8CE-13C0-ED49-A12C-A38FA5733B5E}" type="datetimeFigureOut">
              <a:rPr lang="en-US" smtClean="0"/>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C8B948-7E7B-724E-86B5-2030E8B80A4D}" type="slidenum">
              <a:rPr lang="en-US" smtClean="0"/>
              <a:t>‹#›</a:t>
            </a:fld>
            <a:endParaRPr lang="en-US"/>
          </a:p>
        </p:txBody>
      </p:sp>
    </p:spTree>
    <p:extLst>
      <p:ext uri="{BB962C8B-B14F-4D97-AF65-F5344CB8AC3E}">
        <p14:creationId xmlns:p14="http://schemas.microsoft.com/office/powerpoint/2010/main" val="2513874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79D8CE-13C0-ED49-A12C-A38FA5733B5E}" type="datetimeFigureOut">
              <a:rPr lang="en-US" smtClean="0"/>
              <a:t>6/7/2023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C8B948-7E7B-724E-86B5-2030E8B80A4D}" type="slidenum">
              <a:rPr lang="en-US" smtClean="0"/>
              <a:t>‹#›</a:t>
            </a:fld>
            <a:endParaRPr lang="en-US"/>
          </a:p>
        </p:txBody>
      </p:sp>
    </p:spTree>
    <p:extLst>
      <p:ext uri="{BB962C8B-B14F-4D97-AF65-F5344CB8AC3E}">
        <p14:creationId xmlns:p14="http://schemas.microsoft.com/office/powerpoint/2010/main" val="2044245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79D8CE-13C0-ED49-A12C-A38FA5733B5E}" type="datetimeFigureOut">
              <a:rPr lang="en-US" smtClean="0"/>
              <a:t>6/7/2023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C8B948-7E7B-724E-86B5-2030E8B80A4D}" type="slidenum">
              <a:rPr lang="en-US" smtClean="0"/>
              <a:t>‹#›</a:t>
            </a:fld>
            <a:endParaRPr lang="en-US"/>
          </a:p>
        </p:txBody>
      </p:sp>
    </p:spTree>
    <p:extLst>
      <p:ext uri="{BB962C8B-B14F-4D97-AF65-F5344CB8AC3E}">
        <p14:creationId xmlns:p14="http://schemas.microsoft.com/office/powerpoint/2010/main" val="24581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79D8CE-13C0-ED49-A12C-A38FA5733B5E}" type="datetimeFigureOut">
              <a:rPr lang="en-US" smtClean="0"/>
              <a:t>6/7/2023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C8B948-7E7B-724E-86B5-2030E8B80A4D}" type="slidenum">
              <a:rPr lang="en-US" smtClean="0"/>
              <a:t>‹#›</a:t>
            </a:fld>
            <a:endParaRPr lang="en-US"/>
          </a:p>
        </p:txBody>
      </p:sp>
    </p:spTree>
    <p:extLst>
      <p:ext uri="{BB962C8B-B14F-4D97-AF65-F5344CB8AC3E}">
        <p14:creationId xmlns:p14="http://schemas.microsoft.com/office/powerpoint/2010/main" val="1524373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79D8CE-13C0-ED49-A12C-A38FA5733B5E}" type="datetimeFigureOut">
              <a:rPr lang="en-US" smtClean="0"/>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C8B948-7E7B-724E-86B5-2030E8B80A4D}" type="slidenum">
              <a:rPr lang="en-US" smtClean="0"/>
              <a:t>‹#›</a:t>
            </a:fld>
            <a:endParaRPr lang="en-US"/>
          </a:p>
        </p:txBody>
      </p:sp>
    </p:spTree>
    <p:extLst>
      <p:ext uri="{BB962C8B-B14F-4D97-AF65-F5344CB8AC3E}">
        <p14:creationId xmlns:p14="http://schemas.microsoft.com/office/powerpoint/2010/main" val="975949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79D8CE-13C0-ED49-A12C-A38FA5733B5E}" type="datetimeFigureOut">
              <a:rPr lang="en-US" smtClean="0"/>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C8B948-7E7B-724E-86B5-2030E8B80A4D}" type="slidenum">
              <a:rPr lang="en-US" smtClean="0"/>
              <a:t>‹#›</a:t>
            </a:fld>
            <a:endParaRPr lang="en-US"/>
          </a:p>
        </p:txBody>
      </p:sp>
    </p:spTree>
    <p:extLst>
      <p:ext uri="{BB962C8B-B14F-4D97-AF65-F5344CB8AC3E}">
        <p14:creationId xmlns:p14="http://schemas.microsoft.com/office/powerpoint/2010/main" val="176541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0" i="0">
                <a:solidFill>
                  <a:schemeClr val="tx1">
                    <a:tint val="75000"/>
                  </a:schemeClr>
                </a:solidFill>
                <a:latin typeface="Avenir Next" panose="020B0503020202020204" pitchFamily="34" charset="0"/>
              </a:defRPr>
            </a:lvl1pPr>
          </a:lstStyle>
          <a:p>
            <a:fld id="{9879D8CE-13C0-ED49-A12C-A38FA5733B5E}" type="datetimeFigureOut">
              <a:rPr lang="en-US" smtClean="0"/>
              <a:pPr/>
              <a:t>6/7/2023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0" i="0">
                <a:solidFill>
                  <a:schemeClr val="tx1">
                    <a:tint val="75000"/>
                  </a:schemeClr>
                </a:solidFill>
                <a:latin typeface="Avenir Next" panose="020B0503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0" i="0">
                <a:solidFill>
                  <a:schemeClr val="tx1">
                    <a:tint val="75000"/>
                  </a:schemeClr>
                </a:solidFill>
                <a:latin typeface="Avenir Next" panose="020B0503020202020204" pitchFamily="34" charset="0"/>
              </a:defRPr>
            </a:lvl1pPr>
          </a:lstStyle>
          <a:p>
            <a:fld id="{9EC8B948-7E7B-724E-86B5-2030E8B80A4D}" type="slidenum">
              <a:rPr lang="en-US" smtClean="0"/>
              <a:pPr/>
              <a:t>‹#›</a:t>
            </a:fld>
            <a:endParaRPr lang="en-US" dirty="0"/>
          </a:p>
        </p:txBody>
      </p:sp>
    </p:spTree>
    <p:extLst>
      <p:ext uri="{BB962C8B-B14F-4D97-AF65-F5344CB8AC3E}">
        <p14:creationId xmlns:p14="http://schemas.microsoft.com/office/powerpoint/2010/main" val="3208343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i="0" kern="1200">
          <a:solidFill>
            <a:schemeClr val="tx1"/>
          </a:solidFill>
          <a:latin typeface="Avenir Next"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1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6.emf"/></Relationships>
</file>

<file path=ppt/slides/_rels/slide2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7.emf"/><Relationship Id="rId4" Type="http://schemas.openxmlformats.org/officeDocument/2006/relationships/image" Target="../media/image26.emf"/></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3.tiff"/><Relationship Id="rId5" Type="http://schemas.openxmlformats.org/officeDocument/2006/relationships/image" Target="../media/image22.tiff"/><Relationship Id="rId4" Type="http://schemas.openxmlformats.org/officeDocument/2006/relationships/image" Target="../media/image42.tiff"/></Relationships>
</file>

<file path=ppt/slides/_rels/slide34.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5.jpeg"/><Relationship Id="rId7"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tiff"/><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927550-1CC5-5C45-99A3-C1095A41F9EC}"/>
              </a:ext>
            </a:extLst>
          </p:cNvPr>
          <p:cNvSpPr txBox="1"/>
          <p:nvPr/>
        </p:nvSpPr>
        <p:spPr>
          <a:xfrm>
            <a:off x="2196407" y="345688"/>
            <a:ext cx="4990149" cy="646331"/>
          </a:xfrm>
          <a:prstGeom prst="rect">
            <a:avLst/>
          </a:prstGeom>
          <a:noFill/>
        </p:spPr>
        <p:txBody>
          <a:bodyPr wrap="none" rtlCol="0">
            <a:spAutoFit/>
          </a:bodyPr>
          <a:lstStyle/>
          <a:p>
            <a:r>
              <a:rPr lang="en-US" sz="3600" dirty="0">
                <a:latin typeface="Avenir Next" panose="020B0503020202020204" pitchFamily="34" charset="0"/>
              </a:rPr>
              <a:t>What is a Microbiome?</a:t>
            </a:r>
          </a:p>
        </p:txBody>
      </p:sp>
    </p:spTree>
    <p:extLst>
      <p:ext uri="{BB962C8B-B14F-4D97-AF65-F5344CB8AC3E}">
        <p14:creationId xmlns:p14="http://schemas.microsoft.com/office/powerpoint/2010/main" val="1554846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6">
            <a:extLst>
              <a:ext uri="{FF2B5EF4-FFF2-40B4-BE49-F238E27FC236}">
                <a16:creationId xmlns:a16="http://schemas.microsoft.com/office/drawing/2014/main" id="{2135F3E6-6640-9F4D-8A42-2B013BEDD27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9438" y="479425"/>
            <a:ext cx="4852987" cy="2303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975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6">
            <a:extLst>
              <a:ext uri="{FF2B5EF4-FFF2-40B4-BE49-F238E27FC236}">
                <a16:creationId xmlns:a16="http://schemas.microsoft.com/office/drawing/2014/main" id="{94A69F0E-C284-8D42-B20E-E86A218E6D7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9438" y="479425"/>
            <a:ext cx="4852987" cy="2303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2466" name="Picture 4">
            <a:extLst>
              <a:ext uri="{FF2B5EF4-FFF2-40B4-BE49-F238E27FC236}">
                <a16:creationId xmlns:a16="http://schemas.microsoft.com/office/drawing/2014/main" id="{482BEAAA-4FFB-D04C-9444-7BE6AD2A0E8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57325" y="1404938"/>
            <a:ext cx="4465638" cy="2216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919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6">
            <a:extLst>
              <a:ext uri="{FF2B5EF4-FFF2-40B4-BE49-F238E27FC236}">
                <a16:creationId xmlns:a16="http://schemas.microsoft.com/office/drawing/2014/main" id="{4EFC77E0-7AE1-D847-95C4-3A411C15E46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9438" y="479425"/>
            <a:ext cx="4852987" cy="2303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3490" name="Picture 4">
            <a:extLst>
              <a:ext uri="{FF2B5EF4-FFF2-40B4-BE49-F238E27FC236}">
                <a16:creationId xmlns:a16="http://schemas.microsoft.com/office/drawing/2014/main" id="{D0EBC33B-0D0F-004C-9F8F-A6A7BE448CE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57325" y="1404938"/>
            <a:ext cx="4465638" cy="2216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3491" name="Picture 8">
            <a:extLst>
              <a:ext uri="{FF2B5EF4-FFF2-40B4-BE49-F238E27FC236}">
                <a16:creationId xmlns:a16="http://schemas.microsoft.com/office/drawing/2014/main" id="{38F61F4B-1A42-5340-A976-A3F6E40FBC5F}"/>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28863" y="2128838"/>
            <a:ext cx="4859337" cy="2112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722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6">
            <a:extLst>
              <a:ext uri="{FF2B5EF4-FFF2-40B4-BE49-F238E27FC236}">
                <a16:creationId xmlns:a16="http://schemas.microsoft.com/office/drawing/2014/main" id="{2DF93EFF-4C26-0846-AE92-69E81831101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9438" y="479425"/>
            <a:ext cx="4852987" cy="2303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4514" name="Picture 4">
            <a:extLst>
              <a:ext uri="{FF2B5EF4-FFF2-40B4-BE49-F238E27FC236}">
                <a16:creationId xmlns:a16="http://schemas.microsoft.com/office/drawing/2014/main" id="{342EB1F9-B3E9-824D-8CBE-0F48869B45F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57325" y="1404938"/>
            <a:ext cx="4465638" cy="2216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4515" name="Picture 8">
            <a:extLst>
              <a:ext uri="{FF2B5EF4-FFF2-40B4-BE49-F238E27FC236}">
                <a16:creationId xmlns:a16="http://schemas.microsoft.com/office/drawing/2014/main" id="{9431ECA4-339D-CB43-B524-1CEE8148A29C}"/>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28863" y="2128838"/>
            <a:ext cx="4859337" cy="2112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4516" name="Picture 10">
            <a:extLst>
              <a:ext uri="{FF2B5EF4-FFF2-40B4-BE49-F238E27FC236}">
                <a16:creationId xmlns:a16="http://schemas.microsoft.com/office/drawing/2014/main" id="{33F6F90C-99CA-234D-A380-B354CD596E9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690938" y="3184525"/>
            <a:ext cx="4730750" cy="15287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537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6">
            <a:extLst>
              <a:ext uri="{FF2B5EF4-FFF2-40B4-BE49-F238E27FC236}">
                <a16:creationId xmlns:a16="http://schemas.microsoft.com/office/drawing/2014/main" id="{6A7BFCA7-27CF-434C-AEA7-75AF753C020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9438" y="479425"/>
            <a:ext cx="4852987" cy="2303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5538" name="Picture 4">
            <a:extLst>
              <a:ext uri="{FF2B5EF4-FFF2-40B4-BE49-F238E27FC236}">
                <a16:creationId xmlns:a16="http://schemas.microsoft.com/office/drawing/2014/main" id="{827F966C-451A-5648-8837-0F8E02452F0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57325" y="1404938"/>
            <a:ext cx="4465638" cy="2216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5539" name="Picture 8">
            <a:extLst>
              <a:ext uri="{FF2B5EF4-FFF2-40B4-BE49-F238E27FC236}">
                <a16:creationId xmlns:a16="http://schemas.microsoft.com/office/drawing/2014/main" id="{FFE2392F-3C7F-6147-9147-1E1DD8144244}"/>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328863" y="2128838"/>
            <a:ext cx="4859337" cy="2112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5540" name="Picture 10">
            <a:extLst>
              <a:ext uri="{FF2B5EF4-FFF2-40B4-BE49-F238E27FC236}">
                <a16:creationId xmlns:a16="http://schemas.microsoft.com/office/drawing/2014/main" id="{3165C122-F4DF-4845-AA00-A3E2C201531B}"/>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690938" y="3184525"/>
            <a:ext cx="4730750" cy="15287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5541" name="Picture 11">
            <a:extLst>
              <a:ext uri="{FF2B5EF4-FFF2-40B4-BE49-F238E27FC236}">
                <a16:creationId xmlns:a16="http://schemas.microsoft.com/office/drawing/2014/main" id="{6FF3E7CA-A9FF-C04F-AD96-C6BFF103474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759325" y="3279775"/>
            <a:ext cx="3671888"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1323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E150F9-3ACC-8241-B2F7-C556419C0525}"/>
              </a:ext>
            </a:extLst>
          </p:cNvPr>
          <p:cNvSpPr txBox="1"/>
          <p:nvPr/>
        </p:nvSpPr>
        <p:spPr>
          <a:xfrm>
            <a:off x="458758" y="289930"/>
            <a:ext cx="8226483" cy="1200329"/>
          </a:xfrm>
          <a:prstGeom prst="rect">
            <a:avLst/>
          </a:prstGeom>
          <a:noFill/>
        </p:spPr>
        <p:txBody>
          <a:bodyPr wrap="none" rtlCol="0">
            <a:spAutoFit/>
          </a:bodyPr>
          <a:lstStyle/>
          <a:p>
            <a:pPr algn="ctr"/>
            <a:r>
              <a:rPr lang="en-US" sz="3600" dirty="0">
                <a:latin typeface="Avenir Next" panose="020B0503020202020204" pitchFamily="34" charset="0"/>
              </a:rPr>
              <a:t>Why Study the Structure and Function </a:t>
            </a:r>
          </a:p>
          <a:p>
            <a:pPr algn="ctr"/>
            <a:r>
              <a:rPr lang="en-US" sz="3600" dirty="0">
                <a:latin typeface="Avenir Next" panose="020B0503020202020204" pitchFamily="34" charset="0"/>
              </a:rPr>
              <a:t>of Insect Microbiomes?</a:t>
            </a:r>
          </a:p>
        </p:txBody>
      </p:sp>
      <p:sp>
        <p:nvSpPr>
          <p:cNvPr id="2" name="TextBox 1">
            <a:extLst>
              <a:ext uri="{FF2B5EF4-FFF2-40B4-BE49-F238E27FC236}">
                <a16:creationId xmlns:a16="http://schemas.microsoft.com/office/drawing/2014/main" id="{8F873ECE-497A-E746-BBB8-77F22FE590A6}"/>
              </a:ext>
            </a:extLst>
          </p:cNvPr>
          <p:cNvSpPr txBox="1"/>
          <p:nvPr/>
        </p:nvSpPr>
        <p:spPr>
          <a:xfrm>
            <a:off x="3244841" y="1490259"/>
            <a:ext cx="2906565" cy="646331"/>
          </a:xfrm>
          <a:prstGeom prst="rect">
            <a:avLst/>
          </a:prstGeom>
          <a:noFill/>
        </p:spPr>
        <p:txBody>
          <a:bodyPr wrap="none" rtlCol="0">
            <a:spAutoFit/>
          </a:bodyPr>
          <a:lstStyle/>
          <a:p>
            <a:r>
              <a:rPr lang="en-US" sz="3600" dirty="0">
                <a:solidFill>
                  <a:srgbClr val="C00000"/>
                </a:solidFill>
                <a:latin typeface="Avenir Next" panose="020B0503020202020204" pitchFamily="34" charset="0"/>
              </a:rPr>
              <a:t>Why Insects?</a:t>
            </a:r>
          </a:p>
        </p:txBody>
      </p:sp>
    </p:spTree>
    <p:extLst>
      <p:ext uri="{BB962C8B-B14F-4D97-AF65-F5344CB8AC3E}">
        <p14:creationId xmlns:p14="http://schemas.microsoft.com/office/powerpoint/2010/main" val="1891649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C62BE-E097-044D-80E2-1EB47ECA1880}"/>
              </a:ext>
            </a:extLst>
          </p:cNvPr>
          <p:cNvSpPr>
            <a:spLocks noGrp="1"/>
          </p:cNvSpPr>
          <p:nvPr>
            <p:ph type="title"/>
          </p:nvPr>
        </p:nvSpPr>
        <p:spPr>
          <a:xfrm>
            <a:off x="0" y="2103437"/>
            <a:ext cx="9144000" cy="1325563"/>
          </a:xfrm>
        </p:spPr>
        <p:txBody>
          <a:bodyPr/>
          <a:lstStyle/>
          <a:p>
            <a:pPr algn="ctr"/>
            <a:r>
              <a:rPr lang="en-US" dirty="0"/>
              <a:t>Insect Microbiomes</a:t>
            </a:r>
          </a:p>
        </p:txBody>
      </p:sp>
      <p:pic>
        <p:nvPicPr>
          <p:cNvPr id="3" name="Picture 15">
            <a:extLst>
              <a:ext uri="{FF2B5EF4-FFF2-40B4-BE49-F238E27FC236}">
                <a16:creationId xmlns:a16="http://schemas.microsoft.com/office/drawing/2014/main" id="{D45CCAED-0DA6-534F-8875-277C50E1E27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0952" y="3429000"/>
            <a:ext cx="3561481" cy="18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squashbug1_small.jpg">
            <a:extLst>
              <a:ext uri="{FF2B5EF4-FFF2-40B4-BE49-F238E27FC236}">
                <a16:creationId xmlns:a16="http://schemas.microsoft.com/office/drawing/2014/main" id="{E4911957-93B2-A542-AC0F-87B1F916DE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42225" y="3429000"/>
            <a:ext cx="2081746" cy="2855497"/>
          </a:xfrm>
          <a:prstGeom prst="rect">
            <a:avLst/>
          </a:prstGeom>
        </p:spPr>
      </p:pic>
      <p:pic>
        <p:nvPicPr>
          <p:cNvPr id="5" name="Picture 4">
            <a:extLst>
              <a:ext uri="{FF2B5EF4-FFF2-40B4-BE49-F238E27FC236}">
                <a16:creationId xmlns:a16="http://schemas.microsoft.com/office/drawing/2014/main" id="{DEB20660-D2C5-974F-8825-BCFEDB9E52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83763" y="3429000"/>
            <a:ext cx="2446302" cy="1836638"/>
          </a:xfrm>
          <a:prstGeom prst="rect">
            <a:avLst/>
          </a:prstGeom>
        </p:spPr>
      </p:pic>
    </p:spTree>
    <p:extLst>
      <p:ext uri="{BB962C8B-B14F-4D97-AF65-F5344CB8AC3E}">
        <p14:creationId xmlns:p14="http://schemas.microsoft.com/office/powerpoint/2010/main" val="419140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C62BE-E097-044D-80E2-1EB47ECA1880}"/>
              </a:ext>
            </a:extLst>
          </p:cNvPr>
          <p:cNvSpPr>
            <a:spLocks noGrp="1"/>
          </p:cNvSpPr>
          <p:nvPr>
            <p:ph type="title"/>
          </p:nvPr>
        </p:nvSpPr>
        <p:spPr>
          <a:xfrm>
            <a:off x="0" y="2103437"/>
            <a:ext cx="9144000" cy="1325563"/>
          </a:xfrm>
        </p:spPr>
        <p:txBody>
          <a:bodyPr/>
          <a:lstStyle/>
          <a:p>
            <a:pPr algn="ctr"/>
            <a:r>
              <a:rPr lang="en-US" dirty="0"/>
              <a:t>Insect Microbiomes</a:t>
            </a:r>
          </a:p>
        </p:txBody>
      </p:sp>
      <p:pic>
        <p:nvPicPr>
          <p:cNvPr id="3" name="Picture 15">
            <a:extLst>
              <a:ext uri="{FF2B5EF4-FFF2-40B4-BE49-F238E27FC236}">
                <a16:creationId xmlns:a16="http://schemas.microsoft.com/office/drawing/2014/main" id="{D45CCAED-0DA6-534F-8875-277C50E1E27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67459" y="3429000"/>
            <a:ext cx="3561481" cy="18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squashbug1_small.jpg">
            <a:extLst>
              <a:ext uri="{FF2B5EF4-FFF2-40B4-BE49-F238E27FC236}">
                <a16:creationId xmlns:a16="http://schemas.microsoft.com/office/drawing/2014/main" id="{E4911957-93B2-A542-AC0F-87B1F916DE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398420" y="4700239"/>
            <a:ext cx="2081746" cy="2855497"/>
          </a:xfrm>
          <a:prstGeom prst="rect">
            <a:avLst/>
          </a:prstGeom>
        </p:spPr>
      </p:pic>
      <p:pic>
        <p:nvPicPr>
          <p:cNvPr id="5" name="Picture 4">
            <a:extLst>
              <a:ext uri="{FF2B5EF4-FFF2-40B4-BE49-F238E27FC236}">
                <a16:creationId xmlns:a16="http://schemas.microsoft.com/office/drawing/2014/main" id="{DEB20660-D2C5-974F-8825-BCFEDB9E52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739958" y="4700239"/>
            <a:ext cx="2446302" cy="1836638"/>
          </a:xfrm>
          <a:prstGeom prst="rect">
            <a:avLst/>
          </a:prstGeom>
        </p:spPr>
      </p:pic>
    </p:spTree>
    <p:extLst>
      <p:ext uri="{BB962C8B-B14F-4D97-AF65-F5344CB8AC3E}">
        <p14:creationId xmlns:p14="http://schemas.microsoft.com/office/powerpoint/2010/main" val="281857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3">
            <a:extLst>
              <a:ext uri="{FF2B5EF4-FFF2-40B4-BE49-F238E27FC236}">
                <a16:creationId xmlns:a16="http://schemas.microsoft.com/office/drawing/2014/main" id="{38CE19D5-C9F5-244D-8A64-063CCF66D5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363"/>
            <a:ext cx="9144000"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TextBox 4">
            <a:extLst>
              <a:ext uri="{FF2B5EF4-FFF2-40B4-BE49-F238E27FC236}">
                <a16:creationId xmlns:a16="http://schemas.microsoft.com/office/drawing/2014/main" id="{F8E011F4-D69C-EA4D-AC82-9A680215C0FB}"/>
              </a:ext>
            </a:extLst>
          </p:cNvPr>
          <p:cNvSpPr txBox="1">
            <a:spLocks noChangeArrowheads="1"/>
          </p:cNvSpPr>
          <p:nvPr/>
        </p:nvSpPr>
        <p:spPr bwMode="auto">
          <a:xfrm>
            <a:off x="0" y="6581001"/>
            <a:ext cx="27942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200" dirty="0">
                <a:latin typeface="Avenir Next" panose="020B0503020202020204" pitchFamily="34" charset="0"/>
              </a:rPr>
              <a:t>Data from World Health Organization</a:t>
            </a:r>
          </a:p>
        </p:txBody>
      </p:sp>
    </p:spTree>
    <p:extLst>
      <p:ext uri="{BB962C8B-B14F-4D97-AF65-F5344CB8AC3E}">
        <p14:creationId xmlns:p14="http://schemas.microsoft.com/office/powerpoint/2010/main" val="4236085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106B19-D880-5F4B-A531-9CCAEC60B7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74469"/>
            <a:ext cx="9144000" cy="5309062"/>
          </a:xfrm>
          <a:prstGeom prst="rect">
            <a:avLst/>
          </a:prstGeom>
        </p:spPr>
      </p:pic>
      <p:sp>
        <p:nvSpPr>
          <p:cNvPr id="5" name="TextBox 4">
            <a:extLst>
              <a:ext uri="{FF2B5EF4-FFF2-40B4-BE49-F238E27FC236}">
                <a16:creationId xmlns:a16="http://schemas.microsoft.com/office/drawing/2014/main" id="{15BE9DB5-1A16-DC40-9ADA-FE5413F9FD06}"/>
              </a:ext>
            </a:extLst>
          </p:cNvPr>
          <p:cNvSpPr txBox="1"/>
          <p:nvPr/>
        </p:nvSpPr>
        <p:spPr>
          <a:xfrm>
            <a:off x="228600" y="6166312"/>
            <a:ext cx="5346464" cy="461665"/>
          </a:xfrm>
          <a:prstGeom prst="rect">
            <a:avLst/>
          </a:prstGeom>
          <a:noFill/>
        </p:spPr>
        <p:txBody>
          <a:bodyPr wrap="none" rtlCol="0">
            <a:spAutoFit/>
          </a:bodyPr>
          <a:lstStyle/>
          <a:p>
            <a:r>
              <a:rPr lang="en-US" sz="2400" dirty="0">
                <a:latin typeface="Avenir Next" panose="020B0503020202020204" pitchFamily="34" charset="0"/>
              </a:rPr>
              <a:t>Wolbachia bacteria inside insect cell </a:t>
            </a:r>
          </a:p>
        </p:txBody>
      </p:sp>
    </p:spTree>
    <p:extLst>
      <p:ext uri="{BB962C8B-B14F-4D97-AF65-F5344CB8AC3E}">
        <p14:creationId xmlns:p14="http://schemas.microsoft.com/office/powerpoint/2010/main" val="1667651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e 10">
            <a:extLst>
              <a:ext uri="{FF2B5EF4-FFF2-40B4-BE49-F238E27FC236}">
                <a16:creationId xmlns:a16="http://schemas.microsoft.com/office/drawing/2014/main" id="{3D3D4AD3-8226-2E4B-835A-000AB62AFC49}"/>
              </a:ext>
            </a:extLst>
          </p:cNvPr>
          <p:cNvSpPr/>
          <p:nvPr/>
        </p:nvSpPr>
        <p:spPr>
          <a:xfrm>
            <a:off x="702527" y="2478359"/>
            <a:ext cx="2391936" cy="2391936"/>
          </a:xfrm>
          <a:prstGeom prst="pie">
            <a:avLst>
              <a:gd name="adj1" fmla="val 0"/>
              <a:gd name="adj2" fmla="val 15274669"/>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12" name="Pie 11">
            <a:extLst>
              <a:ext uri="{FF2B5EF4-FFF2-40B4-BE49-F238E27FC236}">
                <a16:creationId xmlns:a16="http://schemas.microsoft.com/office/drawing/2014/main" id="{D0519151-6142-1C44-B5D9-4D3944D1FE1E}"/>
              </a:ext>
            </a:extLst>
          </p:cNvPr>
          <p:cNvSpPr/>
          <p:nvPr/>
        </p:nvSpPr>
        <p:spPr>
          <a:xfrm>
            <a:off x="702527" y="2478359"/>
            <a:ext cx="2391936" cy="2391936"/>
          </a:xfrm>
          <a:prstGeom prst="pie">
            <a:avLst>
              <a:gd name="adj1" fmla="val 13945192"/>
              <a:gd name="adj2" fmla="val 15285306"/>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13" name="Pie 12">
            <a:extLst>
              <a:ext uri="{FF2B5EF4-FFF2-40B4-BE49-F238E27FC236}">
                <a16:creationId xmlns:a16="http://schemas.microsoft.com/office/drawing/2014/main" id="{C6333EE4-D837-DF4D-BFF7-65C67FF0358C}"/>
              </a:ext>
            </a:extLst>
          </p:cNvPr>
          <p:cNvSpPr/>
          <p:nvPr/>
        </p:nvSpPr>
        <p:spPr>
          <a:xfrm>
            <a:off x="702527" y="2478359"/>
            <a:ext cx="2391936" cy="2391936"/>
          </a:xfrm>
          <a:prstGeom prst="pie">
            <a:avLst>
              <a:gd name="adj1" fmla="val 15301738"/>
              <a:gd name="adj2" fmla="val 21592418"/>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14" name="Rounded Rectangle 13">
            <a:extLst>
              <a:ext uri="{FF2B5EF4-FFF2-40B4-BE49-F238E27FC236}">
                <a16:creationId xmlns:a16="http://schemas.microsoft.com/office/drawing/2014/main" id="{E671E9B8-ED23-D844-8C12-CA2AED413B3A}"/>
              </a:ext>
            </a:extLst>
          </p:cNvPr>
          <p:cNvSpPr/>
          <p:nvPr/>
        </p:nvSpPr>
        <p:spPr>
          <a:xfrm>
            <a:off x="7315200" y="901351"/>
            <a:ext cx="367991" cy="367991"/>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5" name="TextBox 14">
            <a:extLst>
              <a:ext uri="{FF2B5EF4-FFF2-40B4-BE49-F238E27FC236}">
                <a16:creationId xmlns:a16="http://schemas.microsoft.com/office/drawing/2014/main" id="{FC2C10F2-CE6A-2440-B490-C8215C5FEC09}"/>
              </a:ext>
            </a:extLst>
          </p:cNvPr>
          <p:cNvSpPr txBox="1"/>
          <p:nvPr/>
        </p:nvSpPr>
        <p:spPr>
          <a:xfrm>
            <a:off x="7683191" y="900010"/>
            <a:ext cx="1098378" cy="369332"/>
          </a:xfrm>
          <a:prstGeom prst="rect">
            <a:avLst/>
          </a:prstGeom>
          <a:noFill/>
        </p:spPr>
        <p:txBody>
          <a:bodyPr wrap="none" rtlCol="0">
            <a:spAutoFit/>
          </a:bodyPr>
          <a:lstStyle/>
          <a:p>
            <a:r>
              <a:rPr lang="en-US" dirty="0">
                <a:latin typeface="Avenir Next" panose="020B0503020202020204" pitchFamily="34" charset="0"/>
              </a:rPr>
              <a:t>Bacterial</a:t>
            </a:r>
          </a:p>
        </p:txBody>
      </p:sp>
      <p:sp>
        <p:nvSpPr>
          <p:cNvPr id="16" name="Rounded Rectangle 15">
            <a:extLst>
              <a:ext uri="{FF2B5EF4-FFF2-40B4-BE49-F238E27FC236}">
                <a16:creationId xmlns:a16="http://schemas.microsoft.com/office/drawing/2014/main" id="{9D267ECE-CAEE-A342-8EA2-F8BA45F82BCF}"/>
              </a:ext>
            </a:extLst>
          </p:cNvPr>
          <p:cNvSpPr/>
          <p:nvPr/>
        </p:nvSpPr>
        <p:spPr>
          <a:xfrm>
            <a:off x="7315200" y="424896"/>
            <a:ext cx="367991" cy="367991"/>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7" name="TextBox 16">
            <a:extLst>
              <a:ext uri="{FF2B5EF4-FFF2-40B4-BE49-F238E27FC236}">
                <a16:creationId xmlns:a16="http://schemas.microsoft.com/office/drawing/2014/main" id="{A6166A42-F991-BD4E-A327-E5F06A0A2C7A}"/>
              </a:ext>
            </a:extLst>
          </p:cNvPr>
          <p:cNvSpPr txBox="1"/>
          <p:nvPr/>
        </p:nvSpPr>
        <p:spPr>
          <a:xfrm>
            <a:off x="7683191" y="423555"/>
            <a:ext cx="901144" cy="369332"/>
          </a:xfrm>
          <a:prstGeom prst="rect">
            <a:avLst/>
          </a:prstGeom>
          <a:noFill/>
        </p:spPr>
        <p:txBody>
          <a:bodyPr wrap="none" rtlCol="0">
            <a:spAutoFit/>
          </a:bodyPr>
          <a:lstStyle/>
          <a:p>
            <a:r>
              <a:rPr lang="en-US" dirty="0">
                <a:latin typeface="Avenir Next" panose="020B0503020202020204" pitchFamily="34" charset="0"/>
              </a:rPr>
              <a:t>Fungal</a:t>
            </a:r>
          </a:p>
        </p:txBody>
      </p:sp>
      <p:sp>
        <p:nvSpPr>
          <p:cNvPr id="18" name="Rounded Rectangle 17">
            <a:extLst>
              <a:ext uri="{FF2B5EF4-FFF2-40B4-BE49-F238E27FC236}">
                <a16:creationId xmlns:a16="http://schemas.microsoft.com/office/drawing/2014/main" id="{BEF0509B-9D51-AE4B-8DD5-78BC3F9A48D9}"/>
              </a:ext>
            </a:extLst>
          </p:cNvPr>
          <p:cNvSpPr/>
          <p:nvPr/>
        </p:nvSpPr>
        <p:spPr>
          <a:xfrm>
            <a:off x="7315200" y="1377084"/>
            <a:ext cx="367991" cy="367991"/>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9" name="TextBox 18">
            <a:extLst>
              <a:ext uri="{FF2B5EF4-FFF2-40B4-BE49-F238E27FC236}">
                <a16:creationId xmlns:a16="http://schemas.microsoft.com/office/drawing/2014/main" id="{A38C5BC3-C119-404E-9B49-C6CEFB7E1CE8}"/>
              </a:ext>
            </a:extLst>
          </p:cNvPr>
          <p:cNvSpPr txBox="1"/>
          <p:nvPr/>
        </p:nvSpPr>
        <p:spPr>
          <a:xfrm>
            <a:off x="7683191" y="1375743"/>
            <a:ext cx="946093" cy="369332"/>
          </a:xfrm>
          <a:prstGeom prst="rect">
            <a:avLst/>
          </a:prstGeom>
          <a:noFill/>
        </p:spPr>
        <p:txBody>
          <a:bodyPr wrap="none" rtlCol="0">
            <a:spAutoFit/>
          </a:bodyPr>
          <a:lstStyle/>
          <a:p>
            <a:r>
              <a:rPr lang="en-US" dirty="0">
                <a:latin typeface="Avenir Next" panose="020B0503020202020204" pitchFamily="34" charset="0"/>
              </a:rPr>
              <a:t>Human</a:t>
            </a:r>
          </a:p>
        </p:txBody>
      </p:sp>
      <p:sp>
        <p:nvSpPr>
          <p:cNvPr id="20" name="Pie 19">
            <a:extLst>
              <a:ext uri="{FF2B5EF4-FFF2-40B4-BE49-F238E27FC236}">
                <a16:creationId xmlns:a16="http://schemas.microsoft.com/office/drawing/2014/main" id="{B83A294F-3CF7-E841-881A-CB95E01C8C10}"/>
              </a:ext>
            </a:extLst>
          </p:cNvPr>
          <p:cNvSpPr/>
          <p:nvPr/>
        </p:nvSpPr>
        <p:spPr>
          <a:xfrm>
            <a:off x="3476391" y="2478359"/>
            <a:ext cx="2391936" cy="2391936"/>
          </a:xfrm>
          <a:prstGeom prst="pie">
            <a:avLst>
              <a:gd name="adj1" fmla="val 5390953"/>
              <a:gd name="adj2" fmla="val 15274669"/>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21" name="Pie 20">
            <a:extLst>
              <a:ext uri="{FF2B5EF4-FFF2-40B4-BE49-F238E27FC236}">
                <a16:creationId xmlns:a16="http://schemas.microsoft.com/office/drawing/2014/main" id="{93F72308-2D9A-D946-B689-2957A403FE94}"/>
              </a:ext>
            </a:extLst>
          </p:cNvPr>
          <p:cNvSpPr/>
          <p:nvPr/>
        </p:nvSpPr>
        <p:spPr>
          <a:xfrm>
            <a:off x="3476391" y="2478359"/>
            <a:ext cx="2391936" cy="2391936"/>
          </a:xfrm>
          <a:prstGeom prst="pie">
            <a:avLst>
              <a:gd name="adj1" fmla="val 13945192"/>
              <a:gd name="adj2" fmla="val 15285306"/>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22" name="Pie 21">
            <a:extLst>
              <a:ext uri="{FF2B5EF4-FFF2-40B4-BE49-F238E27FC236}">
                <a16:creationId xmlns:a16="http://schemas.microsoft.com/office/drawing/2014/main" id="{6C623186-C126-C240-95C2-690F5F2A3E94}"/>
              </a:ext>
            </a:extLst>
          </p:cNvPr>
          <p:cNvSpPr/>
          <p:nvPr/>
        </p:nvSpPr>
        <p:spPr>
          <a:xfrm>
            <a:off x="3476391" y="2478359"/>
            <a:ext cx="2391936" cy="2391936"/>
          </a:xfrm>
          <a:prstGeom prst="pie">
            <a:avLst>
              <a:gd name="adj1" fmla="val 15301738"/>
              <a:gd name="adj2" fmla="val 536611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23" name="Pie 22">
            <a:extLst>
              <a:ext uri="{FF2B5EF4-FFF2-40B4-BE49-F238E27FC236}">
                <a16:creationId xmlns:a16="http://schemas.microsoft.com/office/drawing/2014/main" id="{4A814C9E-3598-3F4A-92FF-9FAF422FF48D}"/>
              </a:ext>
            </a:extLst>
          </p:cNvPr>
          <p:cNvSpPr/>
          <p:nvPr/>
        </p:nvSpPr>
        <p:spPr>
          <a:xfrm>
            <a:off x="6295761" y="2478359"/>
            <a:ext cx="2391936" cy="2391936"/>
          </a:xfrm>
          <a:prstGeom prst="pie">
            <a:avLst>
              <a:gd name="adj1" fmla="val 12497417"/>
              <a:gd name="adj2" fmla="val 15274669"/>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24" name="Pie 23">
            <a:extLst>
              <a:ext uri="{FF2B5EF4-FFF2-40B4-BE49-F238E27FC236}">
                <a16:creationId xmlns:a16="http://schemas.microsoft.com/office/drawing/2014/main" id="{F0D8D1D3-721E-4448-9CE0-838BAC394607}"/>
              </a:ext>
            </a:extLst>
          </p:cNvPr>
          <p:cNvSpPr/>
          <p:nvPr/>
        </p:nvSpPr>
        <p:spPr>
          <a:xfrm>
            <a:off x="6295761" y="2478359"/>
            <a:ext cx="2391936" cy="2391936"/>
          </a:xfrm>
          <a:prstGeom prst="pie">
            <a:avLst>
              <a:gd name="adj1" fmla="val 14441181"/>
              <a:gd name="adj2" fmla="val 15285306"/>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25" name="Pie 24">
            <a:extLst>
              <a:ext uri="{FF2B5EF4-FFF2-40B4-BE49-F238E27FC236}">
                <a16:creationId xmlns:a16="http://schemas.microsoft.com/office/drawing/2014/main" id="{1A97DD89-3C31-0344-8684-C26238C49C73}"/>
              </a:ext>
            </a:extLst>
          </p:cNvPr>
          <p:cNvSpPr/>
          <p:nvPr/>
        </p:nvSpPr>
        <p:spPr>
          <a:xfrm>
            <a:off x="6295761" y="2478359"/>
            <a:ext cx="2391936" cy="2391936"/>
          </a:xfrm>
          <a:prstGeom prst="pie">
            <a:avLst>
              <a:gd name="adj1" fmla="val 15301738"/>
              <a:gd name="adj2" fmla="val 12500121"/>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26" name="TextBox 25">
            <a:extLst>
              <a:ext uri="{FF2B5EF4-FFF2-40B4-BE49-F238E27FC236}">
                <a16:creationId xmlns:a16="http://schemas.microsoft.com/office/drawing/2014/main" id="{1B8A6EF7-0962-034D-ABBC-DA556C4B7994}"/>
              </a:ext>
            </a:extLst>
          </p:cNvPr>
          <p:cNvSpPr txBox="1"/>
          <p:nvPr/>
        </p:nvSpPr>
        <p:spPr>
          <a:xfrm>
            <a:off x="517220" y="2372680"/>
            <a:ext cx="362600" cy="461665"/>
          </a:xfrm>
          <a:prstGeom prst="rect">
            <a:avLst/>
          </a:prstGeom>
          <a:noFill/>
        </p:spPr>
        <p:txBody>
          <a:bodyPr wrap="none" rtlCol="0">
            <a:spAutoFit/>
          </a:bodyPr>
          <a:lstStyle/>
          <a:p>
            <a:r>
              <a:rPr lang="en-US" sz="2400" dirty="0">
                <a:latin typeface="Avenir Next" panose="020B0503020202020204" pitchFamily="34" charset="0"/>
              </a:rPr>
              <a:t>1</a:t>
            </a:r>
          </a:p>
        </p:txBody>
      </p:sp>
      <p:sp>
        <p:nvSpPr>
          <p:cNvPr id="27" name="TextBox 26">
            <a:extLst>
              <a:ext uri="{FF2B5EF4-FFF2-40B4-BE49-F238E27FC236}">
                <a16:creationId xmlns:a16="http://schemas.microsoft.com/office/drawing/2014/main" id="{0242E56B-E241-3042-A32F-006E98ADFF06}"/>
              </a:ext>
            </a:extLst>
          </p:cNvPr>
          <p:cNvSpPr txBox="1"/>
          <p:nvPr/>
        </p:nvSpPr>
        <p:spPr>
          <a:xfrm>
            <a:off x="3450355" y="2372680"/>
            <a:ext cx="362600" cy="461665"/>
          </a:xfrm>
          <a:prstGeom prst="rect">
            <a:avLst/>
          </a:prstGeom>
          <a:noFill/>
        </p:spPr>
        <p:txBody>
          <a:bodyPr wrap="none" rtlCol="0">
            <a:spAutoFit/>
          </a:bodyPr>
          <a:lstStyle/>
          <a:p>
            <a:r>
              <a:rPr lang="en-US" sz="2400" dirty="0">
                <a:latin typeface="Avenir Next" panose="020B0503020202020204" pitchFamily="34" charset="0"/>
              </a:rPr>
              <a:t>2</a:t>
            </a:r>
          </a:p>
        </p:txBody>
      </p:sp>
      <p:sp>
        <p:nvSpPr>
          <p:cNvPr id="28" name="TextBox 27">
            <a:extLst>
              <a:ext uri="{FF2B5EF4-FFF2-40B4-BE49-F238E27FC236}">
                <a16:creationId xmlns:a16="http://schemas.microsoft.com/office/drawing/2014/main" id="{7F7501CB-F115-4149-A940-37860A12FBE2}"/>
              </a:ext>
            </a:extLst>
          </p:cNvPr>
          <p:cNvSpPr txBox="1"/>
          <p:nvPr/>
        </p:nvSpPr>
        <p:spPr>
          <a:xfrm>
            <a:off x="6263680" y="2372680"/>
            <a:ext cx="362600" cy="461665"/>
          </a:xfrm>
          <a:prstGeom prst="rect">
            <a:avLst/>
          </a:prstGeom>
          <a:noFill/>
        </p:spPr>
        <p:txBody>
          <a:bodyPr wrap="none" rtlCol="0">
            <a:spAutoFit/>
          </a:bodyPr>
          <a:lstStyle/>
          <a:p>
            <a:r>
              <a:rPr lang="en-US" sz="2400" dirty="0">
                <a:latin typeface="Avenir Next" panose="020B0503020202020204" pitchFamily="34" charset="0"/>
              </a:rPr>
              <a:t>3</a:t>
            </a:r>
          </a:p>
        </p:txBody>
      </p:sp>
      <p:sp>
        <p:nvSpPr>
          <p:cNvPr id="29" name="TextBox 28">
            <a:extLst>
              <a:ext uri="{FF2B5EF4-FFF2-40B4-BE49-F238E27FC236}">
                <a16:creationId xmlns:a16="http://schemas.microsoft.com/office/drawing/2014/main" id="{D3C33412-0565-3544-ADF0-31A89E0B6432}"/>
              </a:ext>
            </a:extLst>
          </p:cNvPr>
          <p:cNvSpPr txBox="1"/>
          <p:nvPr/>
        </p:nvSpPr>
        <p:spPr>
          <a:xfrm>
            <a:off x="451279" y="175415"/>
            <a:ext cx="5465409" cy="1569660"/>
          </a:xfrm>
          <a:prstGeom prst="rect">
            <a:avLst/>
          </a:prstGeom>
          <a:noFill/>
        </p:spPr>
        <p:txBody>
          <a:bodyPr wrap="square" rtlCol="0">
            <a:spAutoFit/>
          </a:bodyPr>
          <a:lstStyle/>
          <a:p>
            <a:r>
              <a:rPr lang="en-US" sz="3200" dirty="0">
                <a:latin typeface="Avenir Next" panose="020B0503020202020204" pitchFamily="34" charset="0"/>
              </a:rPr>
              <a:t>Which best represents the cellular composition of a human body?</a:t>
            </a:r>
          </a:p>
        </p:txBody>
      </p:sp>
    </p:spTree>
    <p:extLst>
      <p:ext uri="{BB962C8B-B14F-4D97-AF65-F5344CB8AC3E}">
        <p14:creationId xmlns:p14="http://schemas.microsoft.com/office/powerpoint/2010/main" val="3115849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5">
            <a:extLst>
              <a:ext uri="{FF2B5EF4-FFF2-40B4-BE49-F238E27FC236}">
                <a16:creationId xmlns:a16="http://schemas.microsoft.com/office/drawing/2014/main" id="{E9A16293-21F4-2349-A422-E574C9026BE3}"/>
              </a:ext>
            </a:extLst>
          </p:cNvPr>
          <p:cNvPicPr>
            <a:picLocks noChangeAspect="1"/>
          </p:cNvPicPr>
          <p:nvPr/>
        </p:nvPicPr>
        <p:blipFill>
          <a:blip r:embed="rId3" cstate="screen">
            <a:extLst>
              <a:ext uri="{28A0092B-C50C-407E-A947-70E740481C1C}">
                <a14:useLocalDpi xmlns:a14="http://schemas.microsoft.com/office/drawing/2010/main"/>
              </a:ext>
            </a:extLst>
          </a:blip>
          <a:srcRect t="52982" r="4211"/>
          <a:stretch>
            <a:fillRect/>
          </a:stretch>
        </p:blipFill>
        <p:spPr bwMode="auto">
          <a:xfrm>
            <a:off x="396875" y="457200"/>
            <a:ext cx="5160963" cy="3224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7586" name="Picture 15">
            <a:extLst>
              <a:ext uri="{FF2B5EF4-FFF2-40B4-BE49-F238E27FC236}">
                <a16:creationId xmlns:a16="http://schemas.microsoft.com/office/drawing/2014/main" id="{556FA5BA-E70A-CA4C-882D-BC1566A21F2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00813" y="179388"/>
            <a:ext cx="2478087"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7373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5">
            <a:extLst>
              <a:ext uri="{FF2B5EF4-FFF2-40B4-BE49-F238E27FC236}">
                <a16:creationId xmlns:a16="http://schemas.microsoft.com/office/drawing/2014/main" id="{EA4A9A7E-E92D-A44E-803F-AB99CCB7ED44}"/>
              </a:ext>
            </a:extLst>
          </p:cNvPr>
          <p:cNvPicPr>
            <a:picLocks noChangeAspect="1"/>
          </p:cNvPicPr>
          <p:nvPr/>
        </p:nvPicPr>
        <p:blipFill>
          <a:blip r:embed="rId3" cstate="screen">
            <a:extLst>
              <a:ext uri="{28A0092B-C50C-407E-A947-70E740481C1C}">
                <a14:useLocalDpi xmlns:a14="http://schemas.microsoft.com/office/drawing/2010/main"/>
              </a:ext>
            </a:extLst>
          </a:blip>
          <a:srcRect t="52982" r="4211"/>
          <a:stretch>
            <a:fillRect/>
          </a:stretch>
        </p:blipFill>
        <p:spPr bwMode="auto">
          <a:xfrm>
            <a:off x="396875" y="457200"/>
            <a:ext cx="5160963" cy="3224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124A58E-0AA3-0547-9D93-0134AFC7422E}"/>
              </a:ext>
            </a:extLst>
          </p:cNvPr>
          <p:cNvSpPr/>
          <p:nvPr/>
        </p:nvSpPr>
        <p:spPr>
          <a:xfrm>
            <a:off x="1263650" y="927100"/>
            <a:ext cx="5329238" cy="4030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venir Next" panose="020B0503020202020204" pitchFamily="34" charset="0"/>
            </a:endParaRPr>
          </a:p>
        </p:txBody>
      </p:sp>
      <p:pic>
        <p:nvPicPr>
          <p:cNvPr id="68611" name="Picture 7">
            <a:extLst>
              <a:ext uri="{FF2B5EF4-FFF2-40B4-BE49-F238E27FC236}">
                <a16:creationId xmlns:a16="http://schemas.microsoft.com/office/drawing/2014/main" id="{A492125B-A96F-664F-9C4A-6F6001797A2F}"/>
              </a:ext>
            </a:extLst>
          </p:cNvPr>
          <p:cNvPicPr>
            <a:picLocks noChangeAspect="1"/>
          </p:cNvPicPr>
          <p:nvPr/>
        </p:nvPicPr>
        <p:blipFill>
          <a:blip r:embed="rId4" cstate="screen">
            <a:extLst>
              <a:ext uri="{28A0092B-C50C-407E-A947-70E740481C1C}">
                <a14:useLocalDpi xmlns:a14="http://schemas.microsoft.com/office/drawing/2010/main"/>
              </a:ext>
            </a:extLst>
          </a:blip>
          <a:srcRect t="1579" b="39474"/>
          <a:stretch>
            <a:fillRect/>
          </a:stretch>
        </p:blipFill>
        <p:spPr bwMode="auto">
          <a:xfrm>
            <a:off x="1304925" y="927100"/>
            <a:ext cx="5307013" cy="4041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8612" name="Picture 11">
            <a:extLst>
              <a:ext uri="{FF2B5EF4-FFF2-40B4-BE49-F238E27FC236}">
                <a16:creationId xmlns:a16="http://schemas.microsoft.com/office/drawing/2014/main" id="{6A44BB84-1E90-E94A-9537-6CA5BC0FC16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00813" y="179388"/>
            <a:ext cx="2478087"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9291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5">
            <a:extLst>
              <a:ext uri="{FF2B5EF4-FFF2-40B4-BE49-F238E27FC236}">
                <a16:creationId xmlns:a16="http://schemas.microsoft.com/office/drawing/2014/main" id="{593ED36E-637F-6F47-B44C-7AAE7DD7DBC6}"/>
              </a:ext>
            </a:extLst>
          </p:cNvPr>
          <p:cNvPicPr>
            <a:picLocks noChangeAspect="1"/>
          </p:cNvPicPr>
          <p:nvPr/>
        </p:nvPicPr>
        <p:blipFill>
          <a:blip r:embed="rId3" cstate="screen">
            <a:extLst>
              <a:ext uri="{28A0092B-C50C-407E-A947-70E740481C1C}">
                <a14:useLocalDpi xmlns:a14="http://schemas.microsoft.com/office/drawing/2010/main"/>
              </a:ext>
            </a:extLst>
          </a:blip>
          <a:srcRect t="52982" r="4211"/>
          <a:stretch>
            <a:fillRect/>
          </a:stretch>
        </p:blipFill>
        <p:spPr bwMode="auto">
          <a:xfrm>
            <a:off x="396875" y="457200"/>
            <a:ext cx="5160963" cy="3224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124A58E-0AA3-0547-9D93-0134AFC7422E}"/>
              </a:ext>
            </a:extLst>
          </p:cNvPr>
          <p:cNvSpPr/>
          <p:nvPr/>
        </p:nvSpPr>
        <p:spPr>
          <a:xfrm>
            <a:off x="1263650" y="927100"/>
            <a:ext cx="5329238" cy="4030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venir Next" panose="020B0503020202020204" pitchFamily="34" charset="0"/>
            </a:endParaRPr>
          </a:p>
        </p:txBody>
      </p:sp>
      <p:pic>
        <p:nvPicPr>
          <p:cNvPr id="69635" name="Picture 7">
            <a:extLst>
              <a:ext uri="{FF2B5EF4-FFF2-40B4-BE49-F238E27FC236}">
                <a16:creationId xmlns:a16="http://schemas.microsoft.com/office/drawing/2014/main" id="{179DF807-AECD-764E-A5F0-98314B2EEE30}"/>
              </a:ext>
            </a:extLst>
          </p:cNvPr>
          <p:cNvPicPr>
            <a:picLocks noChangeAspect="1"/>
          </p:cNvPicPr>
          <p:nvPr/>
        </p:nvPicPr>
        <p:blipFill>
          <a:blip r:embed="rId4" cstate="screen">
            <a:extLst>
              <a:ext uri="{28A0092B-C50C-407E-A947-70E740481C1C}">
                <a14:useLocalDpi xmlns:a14="http://schemas.microsoft.com/office/drawing/2010/main"/>
              </a:ext>
            </a:extLst>
          </a:blip>
          <a:srcRect t="1579" b="39474"/>
          <a:stretch>
            <a:fillRect/>
          </a:stretch>
        </p:blipFill>
        <p:spPr bwMode="auto">
          <a:xfrm>
            <a:off x="1304925" y="927100"/>
            <a:ext cx="5307013" cy="4041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69636" name="Group 10">
            <a:extLst>
              <a:ext uri="{FF2B5EF4-FFF2-40B4-BE49-F238E27FC236}">
                <a16:creationId xmlns:a16="http://schemas.microsoft.com/office/drawing/2014/main" id="{D691BA36-FDFF-0B4F-A4F8-0660B09313B4}"/>
              </a:ext>
            </a:extLst>
          </p:cNvPr>
          <p:cNvGrpSpPr>
            <a:grpSpLocks/>
          </p:cNvGrpSpPr>
          <p:nvPr/>
        </p:nvGrpSpPr>
        <p:grpSpPr bwMode="auto">
          <a:xfrm>
            <a:off x="2451100" y="2551113"/>
            <a:ext cx="5281613" cy="2887662"/>
            <a:chOff x="5470565" y="3994482"/>
            <a:chExt cx="5281448" cy="2887579"/>
          </a:xfrm>
        </p:grpSpPr>
        <p:sp>
          <p:nvSpPr>
            <p:cNvPr id="10" name="Rectangle 9">
              <a:extLst>
                <a:ext uri="{FF2B5EF4-FFF2-40B4-BE49-F238E27FC236}">
                  <a16:creationId xmlns:a16="http://schemas.microsoft.com/office/drawing/2014/main" id="{0008F6B3-4E25-4445-AA5F-F148C8EB2BF6}"/>
                </a:ext>
              </a:extLst>
            </p:cNvPr>
            <p:cNvSpPr/>
            <p:nvPr/>
          </p:nvSpPr>
          <p:spPr>
            <a:xfrm>
              <a:off x="5470565" y="3994482"/>
              <a:ext cx="5281448" cy="2887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venir Next" panose="020B0503020202020204" pitchFamily="34" charset="0"/>
              </a:endParaRPr>
            </a:p>
          </p:txBody>
        </p:sp>
        <p:pic>
          <p:nvPicPr>
            <p:cNvPr id="69639" name="Picture 2">
              <a:extLst>
                <a:ext uri="{FF2B5EF4-FFF2-40B4-BE49-F238E27FC236}">
                  <a16:creationId xmlns:a16="http://schemas.microsoft.com/office/drawing/2014/main" id="{0D9DA141-8547-4C4E-B6F2-46344406D839}"/>
                </a:ext>
              </a:extLst>
            </p:cNvPr>
            <p:cNvPicPr>
              <a:picLocks noChangeAspect="1"/>
            </p:cNvPicPr>
            <p:nvPr/>
          </p:nvPicPr>
          <p:blipFill>
            <a:blip r:embed="rId5" cstate="screen">
              <a:extLst>
                <a:ext uri="{28A0092B-C50C-407E-A947-70E740481C1C}">
                  <a14:useLocalDpi xmlns:a14="http://schemas.microsoft.com/office/drawing/2010/main"/>
                </a:ext>
              </a:extLst>
            </a:blip>
            <a:srcRect l="-722" t="2" r="722" b="57893"/>
            <a:stretch>
              <a:fillRect/>
            </a:stretch>
          </p:blipFill>
          <p:spPr bwMode="auto">
            <a:xfrm>
              <a:off x="5470565" y="3994482"/>
              <a:ext cx="5281448" cy="28875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pic>
        <p:nvPicPr>
          <p:cNvPr id="69637" name="Picture 11">
            <a:extLst>
              <a:ext uri="{FF2B5EF4-FFF2-40B4-BE49-F238E27FC236}">
                <a16:creationId xmlns:a16="http://schemas.microsoft.com/office/drawing/2014/main" id="{DF82E440-9608-F245-8A81-085150505D1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00813" y="179388"/>
            <a:ext cx="2478087"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1859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5">
            <a:extLst>
              <a:ext uri="{FF2B5EF4-FFF2-40B4-BE49-F238E27FC236}">
                <a16:creationId xmlns:a16="http://schemas.microsoft.com/office/drawing/2014/main" id="{F8D86737-8F8D-CC46-B364-7CB4046AC422}"/>
              </a:ext>
            </a:extLst>
          </p:cNvPr>
          <p:cNvPicPr>
            <a:picLocks noChangeAspect="1"/>
          </p:cNvPicPr>
          <p:nvPr/>
        </p:nvPicPr>
        <p:blipFill>
          <a:blip r:embed="rId3" cstate="screen">
            <a:extLst>
              <a:ext uri="{28A0092B-C50C-407E-A947-70E740481C1C}">
                <a14:useLocalDpi xmlns:a14="http://schemas.microsoft.com/office/drawing/2010/main"/>
              </a:ext>
            </a:extLst>
          </a:blip>
          <a:srcRect t="52982" r="4211"/>
          <a:stretch>
            <a:fillRect/>
          </a:stretch>
        </p:blipFill>
        <p:spPr bwMode="auto">
          <a:xfrm>
            <a:off x="396875" y="457200"/>
            <a:ext cx="5160963" cy="3224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124A58E-0AA3-0547-9D93-0134AFC7422E}"/>
              </a:ext>
            </a:extLst>
          </p:cNvPr>
          <p:cNvSpPr/>
          <p:nvPr/>
        </p:nvSpPr>
        <p:spPr>
          <a:xfrm>
            <a:off x="1263650" y="927100"/>
            <a:ext cx="5329238" cy="4030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venir Next" panose="020B0503020202020204" pitchFamily="34" charset="0"/>
            </a:endParaRPr>
          </a:p>
        </p:txBody>
      </p:sp>
      <p:pic>
        <p:nvPicPr>
          <p:cNvPr id="70659" name="Picture 7">
            <a:extLst>
              <a:ext uri="{FF2B5EF4-FFF2-40B4-BE49-F238E27FC236}">
                <a16:creationId xmlns:a16="http://schemas.microsoft.com/office/drawing/2014/main" id="{3BF9B08F-29A9-AF42-8249-7036D48807D8}"/>
              </a:ext>
            </a:extLst>
          </p:cNvPr>
          <p:cNvPicPr>
            <a:picLocks noChangeAspect="1"/>
          </p:cNvPicPr>
          <p:nvPr/>
        </p:nvPicPr>
        <p:blipFill>
          <a:blip r:embed="rId4" cstate="screen">
            <a:extLst>
              <a:ext uri="{28A0092B-C50C-407E-A947-70E740481C1C}">
                <a14:useLocalDpi xmlns:a14="http://schemas.microsoft.com/office/drawing/2010/main"/>
              </a:ext>
            </a:extLst>
          </a:blip>
          <a:srcRect t="1579" b="39474"/>
          <a:stretch>
            <a:fillRect/>
          </a:stretch>
        </p:blipFill>
        <p:spPr bwMode="auto">
          <a:xfrm>
            <a:off x="1304925" y="927100"/>
            <a:ext cx="5307013" cy="4041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70660" name="Group 10">
            <a:extLst>
              <a:ext uri="{FF2B5EF4-FFF2-40B4-BE49-F238E27FC236}">
                <a16:creationId xmlns:a16="http://schemas.microsoft.com/office/drawing/2014/main" id="{07FBC04F-74F6-614B-B15F-6E3932BE759F}"/>
              </a:ext>
            </a:extLst>
          </p:cNvPr>
          <p:cNvGrpSpPr>
            <a:grpSpLocks/>
          </p:cNvGrpSpPr>
          <p:nvPr/>
        </p:nvGrpSpPr>
        <p:grpSpPr bwMode="auto">
          <a:xfrm>
            <a:off x="2451100" y="2551113"/>
            <a:ext cx="5281613" cy="2887662"/>
            <a:chOff x="5470565" y="3994482"/>
            <a:chExt cx="5281448" cy="2887579"/>
          </a:xfrm>
        </p:grpSpPr>
        <p:sp>
          <p:nvSpPr>
            <p:cNvPr id="10" name="Rectangle 9">
              <a:extLst>
                <a:ext uri="{FF2B5EF4-FFF2-40B4-BE49-F238E27FC236}">
                  <a16:creationId xmlns:a16="http://schemas.microsoft.com/office/drawing/2014/main" id="{0008F6B3-4E25-4445-AA5F-F148C8EB2BF6}"/>
                </a:ext>
              </a:extLst>
            </p:cNvPr>
            <p:cNvSpPr/>
            <p:nvPr/>
          </p:nvSpPr>
          <p:spPr>
            <a:xfrm>
              <a:off x="5470565" y="3994482"/>
              <a:ext cx="5281448" cy="2887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venir Next" panose="020B0503020202020204" pitchFamily="34" charset="0"/>
              </a:endParaRPr>
            </a:p>
          </p:txBody>
        </p:sp>
        <p:pic>
          <p:nvPicPr>
            <p:cNvPr id="70666" name="Picture 2">
              <a:extLst>
                <a:ext uri="{FF2B5EF4-FFF2-40B4-BE49-F238E27FC236}">
                  <a16:creationId xmlns:a16="http://schemas.microsoft.com/office/drawing/2014/main" id="{393A8753-BC18-854B-8ED8-6D543D8E66CC}"/>
                </a:ext>
              </a:extLst>
            </p:cNvPr>
            <p:cNvPicPr>
              <a:picLocks noChangeAspect="1"/>
            </p:cNvPicPr>
            <p:nvPr/>
          </p:nvPicPr>
          <p:blipFill>
            <a:blip r:embed="rId5" cstate="screen">
              <a:extLst>
                <a:ext uri="{28A0092B-C50C-407E-A947-70E740481C1C}">
                  <a14:useLocalDpi xmlns:a14="http://schemas.microsoft.com/office/drawing/2010/main"/>
                </a:ext>
              </a:extLst>
            </a:blip>
            <a:srcRect l="-722" t="2" r="722" b="57893"/>
            <a:stretch>
              <a:fillRect/>
            </a:stretch>
          </p:blipFill>
          <p:spPr bwMode="auto">
            <a:xfrm>
              <a:off x="5470565" y="3994482"/>
              <a:ext cx="5281448" cy="28875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70661" name="Group 14">
            <a:extLst>
              <a:ext uri="{FF2B5EF4-FFF2-40B4-BE49-F238E27FC236}">
                <a16:creationId xmlns:a16="http://schemas.microsoft.com/office/drawing/2014/main" id="{E611703F-CDEF-0F42-A5C2-3560813D2C89}"/>
              </a:ext>
            </a:extLst>
          </p:cNvPr>
          <p:cNvGrpSpPr>
            <a:grpSpLocks/>
          </p:cNvGrpSpPr>
          <p:nvPr/>
        </p:nvGrpSpPr>
        <p:grpSpPr bwMode="auto">
          <a:xfrm>
            <a:off x="3189288" y="3271838"/>
            <a:ext cx="5688012" cy="3152775"/>
            <a:chOff x="5684775" y="4957011"/>
            <a:chExt cx="4757738" cy="2298031"/>
          </a:xfrm>
        </p:grpSpPr>
        <p:sp>
          <p:nvSpPr>
            <p:cNvPr id="14" name="Rectangle 13">
              <a:extLst>
                <a:ext uri="{FF2B5EF4-FFF2-40B4-BE49-F238E27FC236}">
                  <a16:creationId xmlns:a16="http://schemas.microsoft.com/office/drawing/2014/main" id="{EF8AD41D-B335-1E43-BB62-C89D4132C828}"/>
                </a:ext>
              </a:extLst>
            </p:cNvPr>
            <p:cNvSpPr/>
            <p:nvPr/>
          </p:nvSpPr>
          <p:spPr>
            <a:xfrm>
              <a:off x="5684775" y="4957011"/>
              <a:ext cx="4757738" cy="22980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venir Next" panose="020B0503020202020204" pitchFamily="34" charset="0"/>
              </a:endParaRPr>
            </a:p>
          </p:txBody>
        </p:sp>
        <p:pic>
          <p:nvPicPr>
            <p:cNvPr id="70664" name="Picture 12">
              <a:extLst>
                <a:ext uri="{FF2B5EF4-FFF2-40B4-BE49-F238E27FC236}">
                  <a16:creationId xmlns:a16="http://schemas.microsoft.com/office/drawing/2014/main" id="{4CA41A36-C1C6-2248-911A-4957CC765C62}"/>
                </a:ext>
              </a:extLst>
            </p:cNvPr>
            <p:cNvPicPr>
              <a:picLocks noChangeAspect="1"/>
            </p:cNvPicPr>
            <p:nvPr/>
          </p:nvPicPr>
          <p:blipFill>
            <a:blip r:embed="rId6" cstate="screen">
              <a:extLst>
                <a:ext uri="{28A0092B-C50C-407E-A947-70E740481C1C}">
                  <a14:useLocalDpi xmlns:a14="http://schemas.microsoft.com/office/drawing/2010/main"/>
                </a:ext>
              </a:extLst>
            </a:blip>
            <a:srcRect l="4280" r="5940" b="66667"/>
            <a:stretch>
              <a:fillRect/>
            </a:stretch>
          </p:blipFill>
          <p:spPr bwMode="auto">
            <a:xfrm>
              <a:off x="5684775" y="4969041"/>
              <a:ext cx="4757738" cy="228600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pic>
        <p:nvPicPr>
          <p:cNvPr id="70662" name="Picture 11">
            <a:extLst>
              <a:ext uri="{FF2B5EF4-FFF2-40B4-BE49-F238E27FC236}">
                <a16:creationId xmlns:a16="http://schemas.microsoft.com/office/drawing/2014/main" id="{78621DBD-B2F7-C840-8BF4-C50869E16D1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500813" y="179388"/>
            <a:ext cx="2478087"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2660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F8F45E-3417-27E7-26B6-C45C5D24D091}"/>
              </a:ext>
            </a:extLst>
          </p:cNvPr>
          <p:cNvSpPr txBox="1"/>
          <p:nvPr/>
        </p:nvSpPr>
        <p:spPr>
          <a:xfrm>
            <a:off x="0" y="6488668"/>
            <a:ext cx="5538696" cy="369332"/>
          </a:xfrm>
          <a:prstGeom prst="rect">
            <a:avLst/>
          </a:prstGeom>
          <a:noFill/>
        </p:spPr>
        <p:txBody>
          <a:bodyPr wrap="none" rtlCol="0">
            <a:spAutoFit/>
          </a:bodyPr>
          <a:lstStyle/>
          <a:p>
            <a:r>
              <a:rPr lang="en-US" dirty="0"/>
              <a:t>https://</a:t>
            </a:r>
            <a:r>
              <a:rPr lang="en-US" dirty="0" err="1"/>
              <a:t>www.nejm.org</a:t>
            </a:r>
            <a:r>
              <a:rPr lang="en-US" dirty="0"/>
              <a:t>/</a:t>
            </a:r>
            <a:r>
              <a:rPr lang="en-US" dirty="0" err="1"/>
              <a:t>doi</a:t>
            </a:r>
            <a:r>
              <a:rPr lang="en-US" dirty="0"/>
              <a:t>/full/10.1056/nejmoa2030243</a:t>
            </a:r>
          </a:p>
        </p:txBody>
      </p:sp>
      <p:pic>
        <p:nvPicPr>
          <p:cNvPr id="8" name="Picture 7" descr="A picture containing text, screenshot, website, online advertising&#10;&#10;Description automatically generated">
            <a:extLst>
              <a:ext uri="{FF2B5EF4-FFF2-40B4-BE49-F238E27FC236}">
                <a16:creationId xmlns:a16="http://schemas.microsoft.com/office/drawing/2014/main" id="{77F5C6AB-CB0A-C711-2480-A143D1DDD544}"/>
              </a:ext>
            </a:extLst>
          </p:cNvPr>
          <p:cNvPicPr>
            <a:picLocks noChangeAspect="1"/>
          </p:cNvPicPr>
          <p:nvPr/>
        </p:nvPicPr>
        <p:blipFill>
          <a:blip r:embed="rId2"/>
          <a:stretch>
            <a:fillRect/>
          </a:stretch>
        </p:blipFill>
        <p:spPr>
          <a:xfrm>
            <a:off x="635000" y="804333"/>
            <a:ext cx="7874000" cy="5249333"/>
          </a:xfrm>
          <a:prstGeom prst="rect">
            <a:avLst/>
          </a:prstGeom>
        </p:spPr>
      </p:pic>
    </p:spTree>
    <p:extLst>
      <p:ext uri="{BB962C8B-B14F-4D97-AF65-F5344CB8AC3E}">
        <p14:creationId xmlns:p14="http://schemas.microsoft.com/office/powerpoint/2010/main" val="642075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quashbug1_small.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0302" y="596349"/>
            <a:ext cx="4045463" cy="5549095"/>
          </a:xfrm>
          <a:prstGeom prst="rect">
            <a:avLst/>
          </a:prstGeom>
        </p:spPr>
      </p:pic>
    </p:spTree>
    <p:extLst>
      <p:ext uri="{BB962C8B-B14F-4D97-AF65-F5344CB8AC3E}">
        <p14:creationId xmlns:p14="http://schemas.microsoft.com/office/powerpoint/2010/main" val="3357063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quashbug1_small.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0302" y="596349"/>
            <a:ext cx="4045463" cy="5549095"/>
          </a:xfrm>
          <a:prstGeom prst="rect">
            <a:avLst/>
          </a:prstGeom>
        </p:spPr>
      </p:pic>
      <p:cxnSp>
        <p:nvCxnSpPr>
          <p:cNvPr id="7" name="Straight Connector 6"/>
          <p:cNvCxnSpPr/>
          <p:nvPr/>
        </p:nvCxnSpPr>
        <p:spPr>
          <a:xfrm>
            <a:off x="2874726" y="4675513"/>
            <a:ext cx="2080090" cy="263379"/>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3042185" y="2533266"/>
            <a:ext cx="1912631" cy="607006"/>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pic>
        <p:nvPicPr>
          <p:cNvPr id="3" name="Picture 2" descr="Image12_cleaned.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4260004" y="3185747"/>
            <a:ext cx="2405625" cy="1100667"/>
          </a:xfrm>
          <a:prstGeom prst="rect">
            <a:avLst/>
          </a:prstGeom>
        </p:spPr>
      </p:pic>
      <p:cxnSp>
        <p:nvCxnSpPr>
          <p:cNvPr id="10" name="Straight Connector 9"/>
          <p:cNvCxnSpPr/>
          <p:nvPr/>
        </p:nvCxnSpPr>
        <p:spPr>
          <a:xfrm flipV="1">
            <a:off x="5461000" y="3612444"/>
            <a:ext cx="776111" cy="719667"/>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319889" y="4675513"/>
            <a:ext cx="917222" cy="819353"/>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pic>
        <p:nvPicPr>
          <p:cNvPr id="19" name="Picture 18" descr="Image21_cleaned.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37111" y="3612444"/>
            <a:ext cx="2060222" cy="1882422"/>
          </a:xfrm>
          <a:prstGeom prst="rect">
            <a:avLst/>
          </a:prstGeom>
        </p:spPr>
      </p:pic>
    </p:spTree>
    <p:extLst>
      <p:ext uri="{BB962C8B-B14F-4D97-AF65-F5344CB8AC3E}">
        <p14:creationId xmlns:p14="http://schemas.microsoft.com/office/powerpoint/2010/main" val="347562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quashbug1_small.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0302" y="596349"/>
            <a:ext cx="4045463" cy="5549095"/>
          </a:xfrm>
          <a:prstGeom prst="rect">
            <a:avLst/>
          </a:prstGeom>
        </p:spPr>
      </p:pic>
      <p:cxnSp>
        <p:nvCxnSpPr>
          <p:cNvPr id="11" name="Straight Connector 10"/>
          <p:cNvCxnSpPr/>
          <p:nvPr/>
        </p:nvCxnSpPr>
        <p:spPr>
          <a:xfrm flipV="1">
            <a:off x="5841999" y="2991557"/>
            <a:ext cx="874890" cy="479776"/>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pic>
        <p:nvPicPr>
          <p:cNvPr id="15" name="Picture 14" descr="Untitled.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090770" y="1653749"/>
            <a:ext cx="822860" cy="1664854"/>
          </a:xfrm>
          <a:prstGeom prst="rect">
            <a:avLst/>
          </a:prstGeom>
        </p:spPr>
      </p:pic>
      <p:cxnSp>
        <p:nvCxnSpPr>
          <p:cNvPr id="16" name="Straight Connector 15"/>
          <p:cNvCxnSpPr/>
          <p:nvPr/>
        </p:nvCxnSpPr>
        <p:spPr>
          <a:xfrm>
            <a:off x="6969158" y="1653749"/>
            <a:ext cx="0" cy="1664854"/>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rot="16200000">
            <a:off x="6139745" y="2369547"/>
            <a:ext cx="1306768" cy="246221"/>
          </a:xfrm>
          <a:prstGeom prst="rect">
            <a:avLst/>
          </a:prstGeom>
          <a:noFill/>
        </p:spPr>
        <p:txBody>
          <a:bodyPr wrap="none" rtlCol="0">
            <a:spAutoFit/>
          </a:bodyPr>
          <a:lstStyle/>
          <a:p>
            <a:r>
              <a:rPr lang="en-US" sz="1000" dirty="0">
                <a:latin typeface="Avenir Next" panose="020B0503020202020204" pitchFamily="34" charset="0"/>
              </a:rPr>
              <a:t>relative abundance</a:t>
            </a:r>
          </a:p>
        </p:txBody>
      </p:sp>
      <p:pic>
        <p:nvPicPr>
          <p:cNvPr id="20" name="Picture 19" descr="Untitled.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090770" y="4133850"/>
            <a:ext cx="822860" cy="1664854"/>
          </a:xfrm>
          <a:prstGeom prst="rect">
            <a:avLst/>
          </a:prstGeom>
        </p:spPr>
      </p:pic>
      <p:cxnSp>
        <p:nvCxnSpPr>
          <p:cNvPr id="21" name="Straight Connector 20"/>
          <p:cNvCxnSpPr/>
          <p:nvPr/>
        </p:nvCxnSpPr>
        <p:spPr>
          <a:xfrm>
            <a:off x="5743476" y="4675513"/>
            <a:ext cx="1086302" cy="954820"/>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934478" y="1653749"/>
            <a:ext cx="822861" cy="738664"/>
          </a:xfrm>
          <a:prstGeom prst="rect">
            <a:avLst/>
          </a:prstGeom>
          <a:noFill/>
        </p:spPr>
        <p:txBody>
          <a:bodyPr wrap="square" rtlCol="0">
            <a:spAutoFit/>
          </a:bodyPr>
          <a:lstStyle/>
          <a:p>
            <a:r>
              <a:rPr lang="en-US" sz="1400" dirty="0">
                <a:latin typeface="Avenir Next" panose="020B0503020202020204" pitchFamily="34" charset="0"/>
                <a:cs typeface="Calibri Light" panose="020F0302020204030204" pitchFamily="34" charset="0"/>
              </a:rPr>
              <a:t>Earlier section of gut</a:t>
            </a:r>
          </a:p>
        </p:txBody>
      </p:sp>
      <p:cxnSp>
        <p:nvCxnSpPr>
          <p:cNvPr id="24" name="Straight Connector 23"/>
          <p:cNvCxnSpPr/>
          <p:nvPr/>
        </p:nvCxnSpPr>
        <p:spPr>
          <a:xfrm>
            <a:off x="7019540" y="4133850"/>
            <a:ext cx="0" cy="1664854"/>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rot="16200000">
            <a:off x="6190127" y="4849648"/>
            <a:ext cx="1306768" cy="246221"/>
          </a:xfrm>
          <a:prstGeom prst="rect">
            <a:avLst/>
          </a:prstGeom>
          <a:noFill/>
        </p:spPr>
        <p:txBody>
          <a:bodyPr wrap="none" rtlCol="0">
            <a:spAutoFit/>
          </a:bodyPr>
          <a:lstStyle/>
          <a:p>
            <a:r>
              <a:rPr lang="en-US" sz="1000" dirty="0">
                <a:latin typeface="Avenir Next" panose="020B0503020202020204" pitchFamily="34" charset="0"/>
              </a:rPr>
              <a:t>relative abundance</a:t>
            </a:r>
          </a:p>
        </p:txBody>
      </p:sp>
      <p:sp>
        <p:nvSpPr>
          <p:cNvPr id="26" name="TextBox 25"/>
          <p:cNvSpPr txBox="1"/>
          <p:nvPr/>
        </p:nvSpPr>
        <p:spPr>
          <a:xfrm>
            <a:off x="8034101" y="4133850"/>
            <a:ext cx="1154483" cy="954107"/>
          </a:xfrm>
          <a:prstGeom prst="rect">
            <a:avLst/>
          </a:prstGeom>
          <a:noFill/>
        </p:spPr>
        <p:txBody>
          <a:bodyPr wrap="none" rtlCol="0">
            <a:spAutoFit/>
          </a:bodyPr>
          <a:lstStyle/>
          <a:p>
            <a:r>
              <a:rPr lang="en-US" sz="1400" dirty="0">
                <a:latin typeface="Avenir Next" panose="020B0503020202020204" pitchFamily="34" charset="0"/>
                <a:cs typeface="Calibri Light" panose="020F0302020204030204" pitchFamily="34" charset="0"/>
              </a:rPr>
              <a:t>Crypts </a:t>
            </a:r>
          </a:p>
          <a:p>
            <a:r>
              <a:rPr lang="en-US" sz="1400" dirty="0">
                <a:latin typeface="Avenir Next" panose="020B0503020202020204" pitchFamily="34" charset="0"/>
                <a:cs typeface="Calibri Light" panose="020F0302020204030204" pitchFamily="34" charset="0"/>
              </a:rPr>
              <a:t>where</a:t>
            </a:r>
          </a:p>
          <a:p>
            <a:r>
              <a:rPr lang="en-US" sz="1400" dirty="0">
                <a:latin typeface="Avenir Next" panose="020B0503020202020204" pitchFamily="34" charset="0"/>
                <a:cs typeface="Calibri Light" panose="020F0302020204030204" pitchFamily="34" charset="0"/>
              </a:rPr>
              <a:t>bacteria are</a:t>
            </a:r>
          </a:p>
          <a:p>
            <a:r>
              <a:rPr lang="en-US" sz="1400" dirty="0">
                <a:latin typeface="Avenir Next" panose="020B0503020202020204" pitchFamily="34" charset="0"/>
                <a:cs typeface="Calibri Light" panose="020F0302020204030204" pitchFamily="34" charset="0"/>
              </a:rPr>
              <a:t>stored</a:t>
            </a:r>
          </a:p>
        </p:txBody>
      </p:sp>
      <p:pic>
        <p:nvPicPr>
          <p:cNvPr id="27" name="Picture 26" descr="Untitled.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430762" y="638067"/>
            <a:ext cx="411237" cy="1477692"/>
          </a:xfrm>
          <a:prstGeom prst="rect">
            <a:avLst/>
          </a:prstGeom>
          <a:ln>
            <a:noFill/>
          </a:ln>
        </p:spPr>
      </p:pic>
      <p:sp>
        <p:nvSpPr>
          <p:cNvPr id="28" name="TextBox 27"/>
          <p:cNvSpPr txBox="1"/>
          <p:nvPr/>
        </p:nvSpPr>
        <p:spPr>
          <a:xfrm>
            <a:off x="5745239" y="702332"/>
            <a:ext cx="974947" cy="246221"/>
          </a:xfrm>
          <a:prstGeom prst="rect">
            <a:avLst/>
          </a:prstGeom>
          <a:noFill/>
        </p:spPr>
        <p:txBody>
          <a:bodyPr wrap="none" rtlCol="0">
            <a:spAutoFit/>
          </a:bodyPr>
          <a:lstStyle/>
          <a:p>
            <a:r>
              <a:rPr lang="en-US" sz="1000" dirty="0">
                <a:latin typeface="Avenir Next" panose="020B0503020202020204" pitchFamily="34" charset="0"/>
                <a:cs typeface="Calibri Light" panose="020F0302020204030204" pitchFamily="34" charset="0"/>
              </a:rPr>
              <a:t>Enterococcus</a:t>
            </a:r>
          </a:p>
        </p:txBody>
      </p:sp>
      <p:sp>
        <p:nvSpPr>
          <p:cNvPr id="29" name="TextBox 28"/>
          <p:cNvSpPr txBox="1"/>
          <p:nvPr/>
        </p:nvSpPr>
        <p:spPr>
          <a:xfrm>
            <a:off x="5745239" y="941134"/>
            <a:ext cx="740908" cy="246221"/>
          </a:xfrm>
          <a:prstGeom prst="rect">
            <a:avLst/>
          </a:prstGeom>
          <a:noFill/>
        </p:spPr>
        <p:txBody>
          <a:bodyPr wrap="none" rtlCol="0">
            <a:spAutoFit/>
          </a:bodyPr>
          <a:lstStyle/>
          <a:p>
            <a:r>
              <a:rPr lang="en-US" sz="1000" dirty="0" err="1">
                <a:latin typeface="Avenir Next" panose="020B0503020202020204" pitchFamily="34" charset="0"/>
                <a:cs typeface="Calibri Light" panose="020F0302020204030204" pitchFamily="34" charset="0"/>
              </a:rPr>
              <a:t>Lautropia</a:t>
            </a:r>
            <a:endParaRPr lang="en-US" sz="1000" dirty="0">
              <a:latin typeface="Avenir Next" panose="020B0503020202020204" pitchFamily="34" charset="0"/>
              <a:cs typeface="Calibri Light" panose="020F0302020204030204" pitchFamily="34" charset="0"/>
            </a:endParaRPr>
          </a:p>
        </p:txBody>
      </p:sp>
      <p:sp>
        <p:nvSpPr>
          <p:cNvPr id="30" name="TextBox 29"/>
          <p:cNvSpPr txBox="1"/>
          <p:nvPr/>
        </p:nvSpPr>
        <p:spPr>
          <a:xfrm>
            <a:off x="5743476" y="1226548"/>
            <a:ext cx="888385" cy="246221"/>
          </a:xfrm>
          <a:prstGeom prst="rect">
            <a:avLst/>
          </a:prstGeom>
          <a:noFill/>
        </p:spPr>
        <p:txBody>
          <a:bodyPr wrap="none" rtlCol="0">
            <a:spAutoFit/>
          </a:bodyPr>
          <a:lstStyle/>
          <a:p>
            <a:r>
              <a:rPr lang="en-US" sz="1000" dirty="0">
                <a:latin typeface="Avenir Next" panose="020B0503020202020204" pitchFamily="34" charset="0"/>
                <a:cs typeface="Calibri Light" panose="020F0302020204030204" pitchFamily="34" charset="0"/>
              </a:rPr>
              <a:t>Unclassified</a:t>
            </a:r>
          </a:p>
        </p:txBody>
      </p:sp>
      <p:sp>
        <p:nvSpPr>
          <p:cNvPr id="31" name="TextBox 30"/>
          <p:cNvSpPr txBox="1"/>
          <p:nvPr/>
        </p:nvSpPr>
        <p:spPr>
          <a:xfrm>
            <a:off x="5745239" y="1460674"/>
            <a:ext cx="811441" cy="246221"/>
          </a:xfrm>
          <a:prstGeom prst="rect">
            <a:avLst/>
          </a:prstGeom>
          <a:noFill/>
        </p:spPr>
        <p:txBody>
          <a:bodyPr wrap="none" rtlCol="0">
            <a:spAutoFit/>
          </a:bodyPr>
          <a:lstStyle/>
          <a:p>
            <a:r>
              <a:rPr lang="en-US" sz="1000" dirty="0" err="1">
                <a:latin typeface="Avenir Next" panose="020B0503020202020204" pitchFamily="34" charset="0"/>
                <a:cs typeface="Calibri Light" panose="020F0302020204030204" pitchFamily="34" charset="0"/>
              </a:rPr>
              <a:t>Wolbachia</a:t>
            </a:r>
            <a:endParaRPr lang="en-US" sz="1000" dirty="0">
              <a:latin typeface="Avenir Next" panose="020B0503020202020204" pitchFamily="34" charset="0"/>
              <a:cs typeface="Calibri Light" panose="020F0302020204030204" pitchFamily="34" charset="0"/>
            </a:endParaRPr>
          </a:p>
        </p:txBody>
      </p:sp>
      <p:sp>
        <p:nvSpPr>
          <p:cNvPr id="32" name="TextBox 31"/>
          <p:cNvSpPr txBox="1"/>
          <p:nvPr/>
        </p:nvSpPr>
        <p:spPr>
          <a:xfrm>
            <a:off x="5745239" y="1736938"/>
            <a:ext cx="934871" cy="246221"/>
          </a:xfrm>
          <a:prstGeom prst="rect">
            <a:avLst/>
          </a:prstGeom>
          <a:noFill/>
        </p:spPr>
        <p:txBody>
          <a:bodyPr wrap="none" rtlCol="0">
            <a:spAutoFit/>
          </a:bodyPr>
          <a:lstStyle/>
          <a:p>
            <a:r>
              <a:rPr lang="en-US" sz="1000" dirty="0" err="1">
                <a:latin typeface="Avenir Next" panose="020B0503020202020204" pitchFamily="34" charset="0"/>
                <a:cs typeface="Calibri Light" panose="020F0302020204030204" pitchFamily="34" charset="0"/>
              </a:rPr>
              <a:t>Caballeronia</a:t>
            </a:r>
            <a:endParaRPr lang="en-US" sz="1000" dirty="0">
              <a:latin typeface="Avenir Next" panose="020B0503020202020204" pitchFamily="34" charset="0"/>
              <a:cs typeface="Calibri Light" panose="020F0302020204030204" pitchFamily="34" charset="0"/>
            </a:endParaRPr>
          </a:p>
        </p:txBody>
      </p:sp>
      <p:cxnSp>
        <p:nvCxnSpPr>
          <p:cNvPr id="34" name="Straight Connector 33"/>
          <p:cNvCxnSpPr/>
          <p:nvPr/>
        </p:nvCxnSpPr>
        <p:spPr>
          <a:xfrm>
            <a:off x="2874726" y="4675513"/>
            <a:ext cx="2080090" cy="263379"/>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3042185" y="2533266"/>
            <a:ext cx="1912631" cy="607006"/>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pic>
        <p:nvPicPr>
          <p:cNvPr id="36" name="Picture 35" descr="Image12_cleaned.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4260004" y="3185747"/>
            <a:ext cx="2405625" cy="1100667"/>
          </a:xfrm>
          <a:prstGeom prst="rect">
            <a:avLst/>
          </a:prstGeom>
        </p:spPr>
      </p:pic>
      <p:sp>
        <p:nvSpPr>
          <p:cNvPr id="3" name="TextBox 2">
            <a:extLst>
              <a:ext uri="{FF2B5EF4-FFF2-40B4-BE49-F238E27FC236}">
                <a16:creationId xmlns:a16="http://schemas.microsoft.com/office/drawing/2014/main" id="{0FD20263-DF40-D640-A9D2-0506B19512A1}"/>
              </a:ext>
            </a:extLst>
          </p:cNvPr>
          <p:cNvSpPr txBox="1"/>
          <p:nvPr/>
        </p:nvSpPr>
        <p:spPr>
          <a:xfrm>
            <a:off x="5395261" y="255052"/>
            <a:ext cx="1971374" cy="369332"/>
          </a:xfrm>
          <a:prstGeom prst="rect">
            <a:avLst/>
          </a:prstGeom>
          <a:noFill/>
        </p:spPr>
        <p:txBody>
          <a:bodyPr wrap="none" rtlCol="0">
            <a:spAutoFit/>
          </a:bodyPr>
          <a:lstStyle/>
          <a:p>
            <a:r>
              <a:rPr lang="en-US" dirty="0">
                <a:latin typeface="Avenir Next" panose="020B0503020202020204" pitchFamily="34" charset="0"/>
              </a:rPr>
              <a:t>Types of Bacteria</a:t>
            </a:r>
          </a:p>
        </p:txBody>
      </p:sp>
    </p:spTree>
    <p:extLst>
      <p:ext uri="{BB962C8B-B14F-4D97-AF65-F5344CB8AC3E}">
        <p14:creationId xmlns:p14="http://schemas.microsoft.com/office/powerpoint/2010/main" val="5416843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quashbug1_small.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0302" y="596349"/>
            <a:ext cx="4045463" cy="5549095"/>
          </a:xfrm>
          <a:prstGeom prst="rect">
            <a:avLst/>
          </a:prstGeom>
        </p:spPr>
      </p:pic>
      <p:cxnSp>
        <p:nvCxnSpPr>
          <p:cNvPr id="7" name="Straight Connector 6"/>
          <p:cNvCxnSpPr/>
          <p:nvPr/>
        </p:nvCxnSpPr>
        <p:spPr>
          <a:xfrm>
            <a:off x="2874726" y="4675513"/>
            <a:ext cx="2080090" cy="263379"/>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3042185" y="2533266"/>
            <a:ext cx="1912631" cy="607006"/>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pic>
        <p:nvPicPr>
          <p:cNvPr id="3" name="Picture 2" descr="Image12_cleaned.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4260004" y="3185747"/>
            <a:ext cx="2405625" cy="1100667"/>
          </a:xfrm>
          <a:prstGeom prst="rect">
            <a:avLst/>
          </a:prstGeom>
        </p:spPr>
      </p:pic>
      <p:cxnSp>
        <p:nvCxnSpPr>
          <p:cNvPr id="10" name="Straight Connector 9"/>
          <p:cNvCxnSpPr/>
          <p:nvPr/>
        </p:nvCxnSpPr>
        <p:spPr>
          <a:xfrm flipV="1">
            <a:off x="5461000" y="3612444"/>
            <a:ext cx="776111" cy="719667"/>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319889" y="4675513"/>
            <a:ext cx="917222" cy="819353"/>
          </a:xfrm>
          <a:prstGeom prst="line">
            <a:avLst/>
          </a:prstGeom>
          <a:ln w="285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pic>
        <p:nvPicPr>
          <p:cNvPr id="12" name="Picture 11" descr="crypts.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6301952" y="3524120"/>
            <a:ext cx="1849465" cy="1979147"/>
          </a:xfrm>
          <a:prstGeom prst="rect">
            <a:avLst/>
          </a:prstGeom>
          <a:ln>
            <a:solidFill>
              <a:srgbClr val="7F7F7F"/>
            </a:solidFill>
          </a:ln>
        </p:spPr>
      </p:pic>
      <p:sp>
        <p:nvSpPr>
          <p:cNvPr id="13" name="TextBox 12"/>
          <p:cNvSpPr txBox="1"/>
          <p:nvPr/>
        </p:nvSpPr>
        <p:spPr>
          <a:xfrm>
            <a:off x="6237111" y="5438426"/>
            <a:ext cx="2197333" cy="461665"/>
          </a:xfrm>
          <a:prstGeom prst="rect">
            <a:avLst/>
          </a:prstGeom>
          <a:noFill/>
        </p:spPr>
        <p:txBody>
          <a:bodyPr wrap="none" rtlCol="0">
            <a:spAutoFit/>
          </a:bodyPr>
          <a:lstStyle/>
          <a:p>
            <a:r>
              <a:rPr lang="en-US" sz="1200" dirty="0">
                <a:latin typeface="Avenir Next" panose="020B0503020202020204" pitchFamily="34" charset="0"/>
                <a:cs typeface="Calibri Light" panose="020F0302020204030204" pitchFamily="34" charset="0"/>
              </a:rPr>
              <a:t>Crypt filled with GFP-labeled</a:t>
            </a:r>
          </a:p>
          <a:p>
            <a:r>
              <a:rPr lang="en-US" sz="1200" dirty="0" err="1">
                <a:latin typeface="Avenir Next" panose="020B0503020202020204" pitchFamily="34" charset="0"/>
                <a:cs typeface="Calibri Light" panose="020F0302020204030204" pitchFamily="34" charset="0"/>
              </a:rPr>
              <a:t>Caballeronia</a:t>
            </a:r>
            <a:endParaRPr lang="en-US" sz="1200" dirty="0">
              <a:latin typeface="Avenir Next" panose="020B0503020202020204" pitchFamily="34" charset="0"/>
              <a:cs typeface="Calibri Light" panose="020F0302020204030204" pitchFamily="34" charset="0"/>
            </a:endParaRPr>
          </a:p>
        </p:txBody>
      </p:sp>
    </p:spTree>
    <p:extLst>
      <p:ext uri="{BB962C8B-B14F-4D97-AF65-F5344CB8AC3E}">
        <p14:creationId xmlns:p14="http://schemas.microsoft.com/office/powerpoint/2010/main" val="208854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quashbug1_small.jpg">
            <a:extLst>
              <a:ext uri="{FF2B5EF4-FFF2-40B4-BE49-F238E27FC236}">
                <a16:creationId xmlns:a16="http://schemas.microsoft.com/office/drawing/2014/main" id="{9CAB4D74-D47F-2543-B677-CB7CA4EC36E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0302" y="596349"/>
            <a:ext cx="4045463" cy="5549095"/>
          </a:xfrm>
          <a:prstGeom prst="rect">
            <a:avLst/>
          </a:prstGeom>
        </p:spPr>
      </p:pic>
      <p:pic>
        <p:nvPicPr>
          <p:cNvPr id="6" name="Picture 5">
            <a:extLst>
              <a:ext uri="{FF2B5EF4-FFF2-40B4-BE49-F238E27FC236}">
                <a16:creationId xmlns:a16="http://schemas.microsoft.com/office/drawing/2014/main" id="{52E0C29E-066A-E54D-9B48-7BB30ECB6F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5562" b="65833"/>
          <a:stretch/>
        </p:blipFill>
        <p:spPr>
          <a:xfrm>
            <a:off x="4695765" y="1805846"/>
            <a:ext cx="4303269" cy="3551671"/>
          </a:xfrm>
          <a:prstGeom prst="rect">
            <a:avLst/>
          </a:prstGeom>
        </p:spPr>
      </p:pic>
      <p:sp>
        <p:nvSpPr>
          <p:cNvPr id="3" name="Rectangle 2">
            <a:extLst>
              <a:ext uri="{FF2B5EF4-FFF2-40B4-BE49-F238E27FC236}">
                <a16:creationId xmlns:a16="http://schemas.microsoft.com/office/drawing/2014/main" id="{B61A849E-9D9B-AE43-9D5F-D7F9B03A3D2C}"/>
              </a:ext>
            </a:extLst>
          </p:cNvPr>
          <p:cNvSpPr/>
          <p:nvPr/>
        </p:nvSpPr>
        <p:spPr>
          <a:xfrm>
            <a:off x="6489345" y="1230813"/>
            <a:ext cx="323385" cy="23417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11839A8-FCDC-6844-9A0A-34544430D765}"/>
              </a:ext>
            </a:extLst>
          </p:cNvPr>
          <p:cNvSpPr txBox="1"/>
          <p:nvPr/>
        </p:nvSpPr>
        <p:spPr>
          <a:xfrm>
            <a:off x="6812730" y="1161748"/>
            <a:ext cx="1865704" cy="369332"/>
          </a:xfrm>
          <a:prstGeom prst="rect">
            <a:avLst/>
          </a:prstGeom>
          <a:noFill/>
        </p:spPr>
        <p:txBody>
          <a:bodyPr wrap="none" rtlCol="0">
            <a:spAutoFit/>
          </a:bodyPr>
          <a:lstStyle/>
          <a:p>
            <a:r>
              <a:rPr lang="en-US" dirty="0"/>
              <a:t>With </a:t>
            </a:r>
            <a:r>
              <a:rPr lang="en-US" i="1" dirty="0" err="1"/>
              <a:t>Caballeronia</a:t>
            </a:r>
            <a:endParaRPr lang="en-US" i="1" dirty="0"/>
          </a:p>
        </p:txBody>
      </p:sp>
      <p:sp>
        <p:nvSpPr>
          <p:cNvPr id="9" name="Rectangle 8">
            <a:extLst>
              <a:ext uri="{FF2B5EF4-FFF2-40B4-BE49-F238E27FC236}">
                <a16:creationId xmlns:a16="http://schemas.microsoft.com/office/drawing/2014/main" id="{95D87E9D-8EE8-4C46-A8AE-54B9F1158FD4}"/>
              </a:ext>
            </a:extLst>
          </p:cNvPr>
          <p:cNvSpPr/>
          <p:nvPr/>
        </p:nvSpPr>
        <p:spPr>
          <a:xfrm>
            <a:off x="6489345" y="1550149"/>
            <a:ext cx="323385" cy="23417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355974B-BE04-724B-ADCC-50FFB4C19D64}"/>
              </a:ext>
            </a:extLst>
          </p:cNvPr>
          <p:cNvSpPr txBox="1"/>
          <p:nvPr/>
        </p:nvSpPr>
        <p:spPr>
          <a:xfrm>
            <a:off x="6812730" y="1472420"/>
            <a:ext cx="2186304" cy="369332"/>
          </a:xfrm>
          <a:prstGeom prst="rect">
            <a:avLst/>
          </a:prstGeom>
          <a:noFill/>
        </p:spPr>
        <p:txBody>
          <a:bodyPr wrap="none" rtlCol="0">
            <a:spAutoFit/>
          </a:bodyPr>
          <a:lstStyle/>
          <a:p>
            <a:r>
              <a:rPr lang="en-US" dirty="0"/>
              <a:t>Without </a:t>
            </a:r>
            <a:r>
              <a:rPr lang="en-US" i="1" dirty="0" err="1"/>
              <a:t>Caballeronia</a:t>
            </a:r>
            <a:endParaRPr lang="en-US" i="1" dirty="0"/>
          </a:p>
        </p:txBody>
      </p:sp>
    </p:spTree>
    <p:extLst>
      <p:ext uri="{BB962C8B-B14F-4D97-AF65-F5344CB8AC3E}">
        <p14:creationId xmlns:p14="http://schemas.microsoft.com/office/powerpoint/2010/main" val="3204775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e 10">
            <a:extLst>
              <a:ext uri="{FF2B5EF4-FFF2-40B4-BE49-F238E27FC236}">
                <a16:creationId xmlns:a16="http://schemas.microsoft.com/office/drawing/2014/main" id="{3D3D4AD3-8226-2E4B-835A-000AB62AFC49}"/>
              </a:ext>
            </a:extLst>
          </p:cNvPr>
          <p:cNvSpPr/>
          <p:nvPr/>
        </p:nvSpPr>
        <p:spPr>
          <a:xfrm>
            <a:off x="2713463" y="1850753"/>
            <a:ext cx="3869473" cy="3869473"/>
          </a:xfrm>
          <a:prstGeom prst="pie">
            <a:avLst>
              <a:gd name="adj1" fmla="val 0"/>
              <a:gd name="adj2" fmla="val 15274669"/>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12" name="Pie 11">
            <a:extLst>
              <a:ext uri="{FF2B5EF4-FFF2-40B4-BE49-F238E27FC236}">
                <a16:creationId xmlns:a16="http://schemas.microsoft.com/office/drawing/2014/main" id="{D0519151-6142-1C44-B5D9-4D3944D1FE1E}"/>
              </a:ext>
            </a:extLst>
          </p:cNvPr>
          <p:cNvSpPr/>
          <p:nvPr/>
        </p:nvSpPr>
        <p:spPr>
          <a:xfrm>
            <a:off x="2713463" y="1850753"/>
            <a:ext cx="3869473" cy="3869473"/>
          </a:xfrm>
          <a:prstGeom prst="pie">
            <a:avLst>
              <a:gd name="adj1" fmla="val 13945192"/>
              <a:gd name="adj2" fmla="val 15285306"/>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13" name="Pie 12">
            <a:extLst>
              <a:ext uri="{FF2B5EF4-FFF2-40B4-BE49-F238E27FC236}">
                <a16:creationId xmlns:a16="http://schemas.microsoft.com/office/drawing/2014/main" id="{C6333EE4-D837-DF4D-BFF7-65C67FF0358C}"/>
              </a:ext>
            </a:extLst>
          </p:cNvPr>
          <p:cNvSpPr/>
          <p:nvPr/>
        </p:nvSpPr>
        <p:spPr>
          <a:xfrm>
            <a:off x="2713463" y="1850753"/>
            <a:ext cx="3869473" cy="3869473"/>
          </a:xfrm>
          <a:prstGeom prst="pie">
            <a:avLst>
              <a:gd name="adj1" fmla="val 15301738"/>
              <a:gd name="adj2" fmla="val 21592418"/>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14" name="Rounded Rectangle 13">
            <a:extLst>
              <a:ext uri="{FF2B5EF4-FFF2-40B4-BE49-F238E27FC236}">
                <a16:creationId xmlns:a16="http://schemas.microsoft.com/office/drawing/2014/main" id="{E671E9B8-ED23-D844-8C12-CA2AED413B3A}"/>
              </a:ext>
            </a:extLst>
          </p:cNvPr>
          <p:cNvSpPr/>
          <p:nvPr/>
        </p:nvSpPr>
        <p:spPr>
          <a:xfrm>
            <a:off x="7315200" y="901351"/>
            <a:ext cx="367991" cy="367991"/>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5" name="TextBox 14">
            <a:extLst>
              <a:ext uri="{FF2B5EF4-FFF2-40B4-BE49-F238E27FC236}">
                <a16:creationId xmlns:a16="http://schemas.microsoft.com/office/drawing/2014/main" id="{FC2C10F2-CE6A-2440-B490-C8215C5FEC09}"/>
              </a:ext>
            </a:extLst>
          </p:cNvPr>
          <p:cNvSpPr txBox="1"/>
          <p:nvPr/>
        </p:nvSpPr>
        <p:spPr>
          <a:xfrm>
            <a:off x="7683191" y="900010"/>
            <a:ext cx="1098378" cy="369332"/>
          </a:xfrm>
          <a:prstGeom prst="rect">
            <a:avLst/>
          </a:prstGeom>
          <a:noFill/>
        </p:spPr>
        <p:txBody>
          <a:bodyPr wrap="none" rtlCol="0">
            <a:spAutoFit/>
          </a:bodyPr>
          <a:lstStyle/>
          <a:p>
            <a:r>
              <a:rPr lang="en-US" dirty="0">
                <a:latin typeface="Avenir Next" panose="020B0503020202020204" pitchFamily="34" charset="0"/>
              </a:rPr>
              <a:t>Bacterial</a:t>
            </a:r>
          </a:p>
        </p:txBody>
      </p:sp>
      <p:sp>
        <p:nvSpPr>
          <p:cNvPr id="16" name="Rounded Rectangle 15">
            <a:extLst>
              <a:ext uri="{FF2B5EF4-FFF2-40B4-BE49-F238E27FC236}">
                <a16:creationId xmlns:a16="http://schemas.microsoft.com/office/drawing/2014/main" id="{9D267ECE-CAEE-A342-8EA2-F8BA45F82BCF}"/>
              </a:ext>
            </a:extLst>
          </p:cNvPr>
          <p:cNvSpPr/>
          <p:nvPr/>
        </p:nvSpPr>
        <p:spPr>
          <a:xfrm>
            <a:off x="7315200" y="424896"/>
            <a:ext cx="367991" cy="367991"/>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7" name="TextBox 16">
            <a:extLst>
              <a:ext uri="{FF2B5EF4-FFF2-40B4-BE49-F238E27FC236}">
                <a16:creationId xmlns:a16="http://schemas.microsoft.com/office/drawing/2014/main" id="{A6166A42-F991-BD4E-A327-E5F06A0A2C7A}"/>
              </a:ext>
            </a:extLst>
          </p:cNvPr>
          <p:cNvSpPr txBox="1"/>
          <p:nvPr/>
        </p:nvSpPr>
        <p:spPr>
          <a:xfrm>
            <a:off x="7683191" y="423555"/>
            <a:ext cx="901144" cy="369332"/>
          </a:xfrm>
          <a:prstGeom prst="rect">
            <a:avLst/>
          </a:prstGeom>
          <a:noFill/>
        </p:spPr>
        <p:txBody>
          <a:bodyPr wrap="none" rtlCol="0">
            <a:spAutoFit/>
          </a:bodyPr>
          <a:lstStyle/>
          <a:p>
            <a:r>
              <a:rPr lang="en-US" dirty="0">
                <a:latin typeface="Avenir Next" panose="020B0503020202020204" pitchFamily="34" charset="0"/>
              </a:rPr>
              <a:t>Fungal</a:t>
            </a:r>
          </a:p>
        </p:txBody>
      </p:sp>
      <p:sp>
        <p:nvSpPr>
          <p:cNvPr id="18" name="Rounded Rectangle 17">
            <a:extLst>
              <a:ext uri="{FF2B5EF4-FFF2-40B4-BE49-F238E27FC236}">
                <a16:creationId xmlns:a16="http://schemas.microsoft.com/office/drawing/2014/main" id="{BEF0509B-9D51-AE4B-8DD5-78BC3F9A48D9}"/>
              </a:ext>
            </a:extLst>
          </p:cNvPr>
          <p:cNvSpPr/>
          <p:nvPr/>
        </p:nvSpPr>
        <p:spPr>
          <a:xfrm>
            <a:off x="7315200" y="1377084"/>
            <a:ext cx="367991" cy="367991"/>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panose="020B0503020202020204" pitchFamily="34" charset="0"/>
            </a:endParaRPr>
          </a:p>
        </p:txBody>
      </p:sp>
      <p:sp>
        <p:nvSpPr>
          <p:cNvPr id="19" name="TextBox 18">
            <a:extLst>
              <a:ext uri="{FF2B5EF4-FFF2-40B4-BE49-F238E27FC236}">
                <a16:creationId xmlns:a16="http://schemas.microsoft.com/office/drawing/2014/main" id="{A38C5BC3-C119-404E-9B49-C6CEFB7E1CE8}"/>
              </a:ext>
            </a:extLst>
          </p:cNvPr>
          <p:cNvSpPr txBox="1"/>
          <p:nvPr/>
        </p:nvSpPr>
        <p:spPr>
          <a:xfrm>
            <a:off x="7683191" y="1375743"/>
            <a:ext cx="946093" cy="369332"/>
          </a:xfrm>
          <a:prstGeom prst="rect">
            <a:avLst/>
          </a:prstGeom>
          <a:noFill/>
        </p:spPr>
        <p:txBody>
          <a:bodyPr wrap="none" rtlCol="0">
            <a:spAutoFit/>
          </a:bodyPr>
          <a:lstStyle/>
          <a:p>
            <a:r>
              <a:rPr lang="en-US" dirty="0">
                <a:latin typeface="Avenir Next" panose="020B0503020202020204" pitchFamily="34" charset="0"/>
              </a:rPr>
              <a:t>Human</a:t>
            </a:r>
          </a:p>
        </p:txBody>
      </p:sp>
      <p:sp>
        <p:nvSpPr>
          <p:cNvPr id="26" name="TextBox 25">
            <a:extLst>
              <a:ext uri="{FF2B5EF4-FFF2-40B4-BE49-F238E27FC236}">
                <a16:creationId xmlns:a16="http://schemas.microsoft.com/office/drawing/2014/main" id="{1B8A6EF7-0962-034D-ABBC-DA556C4B7994}"/>
              </a:ext>
            </a:extLst>
          </p:cNvPr>
          <p:cNvSpPr txBox="1"/>
          <p:nvPr/>
        </p:nvSpPr>
        <p:spPr>
          <a:xfrm>
            <a:off x="2528157" y="1745075"/>
            <a:ext cx="646226" cy="461665"/>
          </a:xfrm>
          <a:prstGeom prst="rect">
            <a:avLst/>
          </a:prstGeom>
          <a:noFill/>
        </p:spPr>
        <p:txBody>
          <a:bodyPr wrap="square" rtlCol="0">
            <a:spAutoFit/>
          </a:bodyPr>
          <a:lstStyle/>
          <a:p>
            <a:r>
              <a:rPr lang="en-US" sz="2400" dirty="0">
                <a:latin typeface="Avenir Next" panose="020B0503020202020204" pitchFamily="34" charset="0"/>
              </a:rPr>
              <a:t>1</a:t>
            </a:r>
          </a:p>
        </p:txBody>
      </p:sp>
      <p:sp>
        <p:nvSpPr>
          <p:cNvPr id="29" name="TextBox 28">
            <a:extLst>
              <a:ext uri="{FF2B5EF4-FFF2-40B4-BE49-F238E27FC236}">
                <a16:creationId xmlns:a16="http://schemas.microsoft.com/office/drawing/2014/main" id="{D3C33412-0565-3544-ADF0-31A89E0B6432}"/>
              </a:ext>
            </a:extLst>
          </p:cNvPr>
          <p:cNvSpPr txBox="1"/>
          <p:nvPr/>
        </p:nvSpPr>
        <p:spPr>
          <a:xfrm>
            <a:off x="451279" y="175415"/>
            <a:ext cx="5465409" cy="1569660"/>
          </a:xfrm>
          <a:prstGeom prst="rect">
            <a:avLst/>
          </a:prstGeom>
          <a:noFill/>
        </p:spPr>
        <p:txBody>
          <a:bodyPr wrap="square" rtlCol="0">
            <a:spAutoFit/>
          </a:bodyPr>
          <a:lstStyle/>
          <a:p>
            <a:r>
              <a:rPr lang="en-US" sz="3200" dirty="0">
                <a:latin typeface="Avenir Next" panose="020B0503020202020204" pitchFamily="34" charset="0"/>
              </a:rPr>
              <a:t>Which best represents the cellular composition of a human body?</a:t>
            </a:r>
          </a:p>
        </p:txBody>
      </p:sp>
    </p:spTree>
    <p:extLst>
      <p:ext uri="{BB962C8B-B14F-4D97-AF65-F5344CB8AC3E}">
        <p14:creationId xmlns:p14="http://schemas.microsoft.com/office/powerpoint/2010/main" val="44485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D2B8AD-D465-674A-8DC5-B25279C1A6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65750"/>
            <a:ext cx="9222059" cy="6923750"/>
          </a:xfrm>
          <a:prstGeom prst="rect">
            <a:avLst/>
          </a:prstGeom>
        </p:spPr>
      </p:pic>
    </p:spTree>
    <p:extLst>
      <p:ext uri="{BB962C8B-B14F-4D97-AF65-F5344CB8AC3E}">
        <p14:creationId xmlns:p14="http://schemas.microsoft.com/office/powerpoint/2010/main" val="552635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D2DE16-2A84-EF43-A025-AC04C51A6A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97496" y="659757"/>
            <a:ext cx="6349008" cy="5538486"/>
          </a:xfrm>
          <a:prstGeom prst="rect">
            <a:avLst/>
          </a:prstGeom>
        </p:spPr>
      </p:pic>
    </p:spTree>
    <p:extLst>
      <p:ext uri="{BB962C8B-B14F-4D97-AF65-F5344CB8AC3E}">
        <p14:creationId xmlns:p14="http://schemas.microsoft.com/office/powerpoint/2010/main" val="6741935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669A8A-0E77-374D-BD7A-155C610A9F06}"/>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Lst>
          </a:blip>
          <a:stretch>
            <a:fillRect/>
          </a:stretch>
        </p:blipFill>
        <p:spPr>
          <a:xfrm>
            <a:off x="1421492" y="878651"/>
            <a:ext cx="5871936" cy="5100697"/>
          </a:xfrm>
          <a:prstGeom prst="rect">
            <a:avLst/>
          </a:prstGeom>
          <a:ln>
            <a:noFill/>
          </a:ln>
        </p:spPr>
      </p:pic>
      <p:sp>
        <p:nvSpPr>
          <p:cNvPr id="5" name="TextBox 4">
            <a:extLst>
              <a:ext uri="{FF2B5EF4-FFF2-40B4-BE49-F238E27FC236}">
                <a16:creationId xmlns:a16="http://schemas.microsoft.com/office/drawing/2014/main" id="{F3415339-C224-8F4F-924A-DE88B74EF25D}"/>
              </a:ext>
            </a:extLst>
          </p:cNvPr>
          <p:cNvSpPr txBox="1"/>
          <p:nvPr/>
        </p:nvSpPr>
        <p:spPr>
          <a:xfrm>
            <a:off x="0" y="6581001"/>
            <a:ext cx="4335161" cy="276999"/>
          </a:xfrm>
          <a:prstGeom prst="rect">
            <a:avLst/>
          </a:prstGeom>
          <a:noFill/>
        </p:spPr>
        <p:txBody>
          <a:bodyPr wrap="none" rtlCol="0">
            <a:spAutoFit/>
          </a:bodyPr>
          <a:lstStyle/>
          <a:p>
            <a:r>
              <a:rPr lang="en-US" sz="1200" dirty="0" err="1">
                <a:latin typeface="Avenir Next" panose="020B0503020202020204" pitchFamily="34" charset="0"/>
              </a:rPr>
              <a:t>Raymann</a:t>
            </a:r>
            <a:r>
              <a:rPr lang="en-US" sz="1200" dirty="0">
                <a:latin typeface="Avenir Next" panose="020B0503020202020204" pitchFamily="34" charset="0"/>
              </a:rPr>
              <a:t> &amp; Moran. 2018. Current Opinion in Insect Science</a:t>
            </a:r>
          </a:p>
        </p:txBody>
      </p:sp>
    </p:spTree>
    <p:extLst>
      <p:ext uri="{BB962C8B-B14F-4D97-AF65-F5344CB8AC3E}">
        <p14:creationId xmlns:p14="http://schemas.microsoft.com/office/powerpoint/2010/main" val="8694871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1682E2-D9E5-FE4E-8A56-B023610AF2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886"/>
          <a:stretch/>
        </p:blipFill>
        <p:spPr>
          <a:xfrm>
            <a:off x="5262974" y="2319454"/>
            <a:ext cx="3111591" cy="3136066"/>
          </a:xfrm>
          <a:prstGeom prst="rect">
            <a:avLst/>
          </a:prstGeom>
        </p:spPr>
      </p:pic>
      <p:sp>
        <p:nvSpPr>
          <p:cNvPr id="5" name="TextBox 4">
            <a:extLst>
              <a:ext uri="{FF2B5EF4-FFF2-40B4-BE49-F238E27FC236}">
                <a16:creationId xmlns:a16="http://schemas.microsoft.com/office/drawing/2014/main" id="{E0C0B53E-0A26-C143-871A-73E13C6ECF17}"/>
              </a:ext>
            </a:extLst>
          </p:cNvPr>
          <p:cNvSpPr txBox="1"/>
          <p:nvPr/>
        </p:nvSpPr>
        <p:spPr>
          <a:xfrm>
            <a:off x="0" y="6581001"/>
            <a:ext cx="5919569" cy="276999"/>
          </a:xfrm>
          <a:prstGeom prst="rect">
            <a:avLst/>
          </a:prstGeom>
          <a:noFill/>
        </p:spPr>
        <p:txBody>
          <a:bodyPr wrap="none" rtlCol="0">
            <a:spAutoFit/>
          </a:bodyPr>
          <a:lstStyle/>
          <a:p>
            <a:r>
              <a:rPr lang="en-US" sz="1200" dirty="0">
                <a:latin typeface="Avenir Next" panose="020B0503020202020204" pitchFamily="34" charset="0"/>
              </a:rPr>
              <a:t>Zheng et al. 2018. Honey bee as models for gut microbiota research.  Lab Animal. </a:t>
            </a:r>
          </a:p>
        </p:txBody>
      </p:sp>
      <p:pic>
        <p:nvPicPr>
          <p:cNvPr id="6" name="Picture 5">
            <a:extLst>
              <a:ext uri="{FF2B5EF4-FFF2-40B4-BE49-F238E27FC236}">
                <a16:creationId xmlns:a16="http://schemas.microsoft.com/office/drawing/2014/main" id="{1A1C9F42-E560-5E4B-8B4A-E09DADDD9103}"/>
              </a:ext>
            </a:extLst>
          </p:cNvPr>
          <p:cNvPicPr>
            <a:picLocks noChangeAspect="1"/>
          </p:cNvPicPr>
          <p:nvPr/>
        </p:nvPicPr>
        <p:blipFill>
          <a:blip r:embed="rId4"/>
          <a:stretch>
            <a:fillRect/>
          </a:stretch>
        </p:blipFill>
        <p:spPr>
          <a:xfrm>
            <a:off x="5798634" y="259992"/>
            <a:ext cx="2230433" cy="1481528"/>
          </a:xfrm>
          <a:prstGeom prst="rect">
            <a:avLst/>
          </a:prstGeom>
        </p:spPr>
      </p:pic>
      <p:pic>
        <p:nvPicPr>
          <p:cNvPr id="7" name="Picture 6">
            <a:extLst>
              <a:ext uri="{FF2B5EF4-FFF2-40B4-BE49-F238E27FC236}">
                <a16:creationId xmlns:a16="http://schemas.microsoft.com/office/drawing/2014/main" id="{5A57F29F-82E8-FC40-A639-E4EC9AC68A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83562" y="259992"/>
            <a:ext cx="1973315" cy="1481528"/>
          </a:xfrm>
          <a:prstGeom prst="rect">
            <a:avLst/>
          </a:prstGeom>
        </p:spPr>
      </p:pic>
      <p:pic>
        <p:nvPicPr>
          <p:cNvPr id="8" name="Picture 7">
            <a:extLst>
              <a:ext uri="{FF2B5EF4-FFF2-40B4-BE49-F238E27FC236}">
                <a16:creationId xmlns:a16="http://schemas.microsoft.com/office/drawing/2014/main" id="{F13341F4-79B1-804F-A2C3-1051CDAC954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37824"/>
          <a:stretch/>
        </p:blipFill>
        <p:spPr>
          <a:xfrm>
            <a:off x="579852" y="2419815"/>
            <a:ext cx="4550098" cy="3035705"/>
          </a:xfrm>
          <a:prstGeom prst="rect">
            <a:avLst/>
          </a:prstGeom>
        </p:spPr>
      </p:pic>
    </p:spTree>
    <p:extLst>
      <p:ext uri="{BB962C8B-B14F-4D97-AF65-F5344CB8AC3E}">
        <p14:creationId xmlns:p14="http://schemas.microsoft.com/office/powerpoint/2010/main" val="71465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D2B8AD-D465-674A-8DC5-B25279C1A6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61257"/>
            <a:ext cx="9134484" cy="6858000"/>
          </a:xfrm>
          <a:prstGeom prst="rect">
            <a:avLst/>
          </a:prstGeom>
        </p:spPr>
      </p:pic>
      <p:sp>
        <p:nvSpPr>
          <p:cNvPr id="3" name="TextBox 2">
            <a:extLst>
              <a:ext uri="{FF2B5EF4-FFF2-40B4-BE49-F238E27FC236}">
                <a16:creationId xmlns:a16="http://schemas.microsoft.com/office/drawing/2014/main" id="{591322F0-915C-904D-8BBE-714C0F34F11A}"/>
              </a:ext>
            </a:extLst>
          </p:cNvPr>
          <p:cNvSpPr txBox="1"/>
          <p:nvPr/>
        </p:nvSpPr>
        <p:spPr>
          <a:xfrm>
            <a:off x="111513" y="4388004"/>
            <a:ext cx="4460488" cy="1200329"/>
          </a:xfrm>
          <a:prstGeom prst="rect">
            <a:avLst/>
          </a:prstGeom>
          <a:solidFill>
            <a:schemeClr val="accent6">
              <a:lumMod val="75000"/>
            </a:schemeClr>
          </a:solidFill>
        </p:spPr>
        <p:txBody>
          <a:bodyPr wrap="square" rtlCol="0">
            <a:spAutoFit/>
          </a:bodyPr>
          <a:lstStyle/>
          <a:p>
            <a:r>
              <a:rPr lang="en-US" b="1" dirty="0">
                <a:solidFill>
                  <a:schemeClr val="bg1"/>
                </a:solidFill>
                <a:latin typeface="Avenir Next" panose="020B0503020202020204" pitchFamily="34" charset="0"/>
              </a:rPr>
              <a:t>What influences composition of the bee microbiome?</a:t>
            </a:r>
          </a:p>
          <a:p>
            <a:endParaRPr lang="en-US" dirty="0">
              <a:solidFill>
                <a:schemeClr val="bg1"/>
              </a:solidFill>
              <a:latin typeface="Avenir Next" panose="020B0503020202020204" pitchFamily="34" charset="0"/>
            </a:endParaRPr>
          </a:p>
          <a:p>
            <a:endParaRPr lang="en-US" dirty="0">
              <a:solidFill>
                <a:schemeClr val="bg1"/>
              </a:solidFill>
              <a:latin typeface="Avenir Next" panose="020B0503020202020204" pitchFamily="34" charset="0"/>
            </a:endParaRPr>
          </a:p>
        </p:txBody>
      </p:sp>
      <p:sp>
        <p:nvSpPr>
          <p:cNvPr id="5" name="TextBox 4">
            <a:extLst>
              <a:ext uri="{FF2B5EF4-FFF2-40B4-BE49-F238E27FC236}">
                <a16:creationId xmlns:a16="http://schemas.microsoft.com/office/drawing/2014/main" id="{83D2CE87-64E6-6247-9F16-29E0117E52D1}"/>
              </a:ext>
            </a:extLst>
          </p:cNvPr>
          <p:cNvSpPr txBox="1"/>
          <p:nvPr/>
        </p:nvSpPr>
        <p:spPr>
          <a:xfrm>
            <a:off x="4795025" y="4388004"/>
            <a:ext cx="4237464" cy="1200329"/>
          </a:xfrm>
          <a:prstGeom prst="rect">
            <a:avLst/>
          </a:prstGeom>
          <a:solidFill>
            <a:schemeClr val="accent6">
              <a:lumMod val="75000"/>
            </a:schemeClr>
          </a:solidFill>
        </p:spPr>
        <p:txBody>
          <a:bodyPr wrap="square" rtlCol="0">
            <a:spAutoFit/>
          </a:bodyPr>
          <a:lstStyle/>
          <a:p>
            <a:r>
              <a:rPr lang="en-US" b="1" dirty="0">
                <a:solidFill>
                  <a:schemeClr val="bg1"/>
                </a:solidFill>
                <a:latin typeface="Avenir Next" panose="020B0503020202020204" pitchFamily="34" charset="0"/>
              </a:rPr>
              <a:t>What traits does the bee microbiome impact?</a:t>
            </a:r>
          </a:p>
          <a:p>
            <a:endParaRPr lang="en-US" dirty="0">
              <a:solidFill>
                <a:schemeClr val="bg1"/>
              </a:solidFill>
              <a:latin typeface="Avenir Next" panose="020B0503020202020204" pitchFamily="34" charset="0"/>
            </a:endParaRPr>
          </a:p>
          <a:p>
            <a:endParaRPr lang="en-US"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8808221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D2B8AD-D465-674A-8DC5-B25279C1A6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61257"/>
            <a:ext cx="9134484" cy="6858000"/>
          </a:xfrm>
          <a:prstGeom prst="rect">
            <a:avLst/>
          </a:prstGeom>
        </p:spPr>
      </p:pic>
      <p:sp>
        <p:nvSpPr>
          <p:cNvPr id="3" name="TextBox 2">
            <a:extLst>
              <a:ext uri="{FF2B5EF4-FFF2-40B4-BE49-F238E27FC236}">
                <a16:creationId xmlns:a16="http://schemas.microsoft.com/office/drawing/2014/main" id="{591322F0-915C-904D-8BBE-714C0F34F11A}"/>
              </a:ext>
            </a:extLst>
          </p:cNvPr>
          <p:cNvSpPr txBox="1"/>
          <p:nvPr/>
        </p:nvSpPr>
        <p:spPr>
          <a:xfrm>
            <a:off x="111513" y="4388004"/>
            <a:ext cx="4460488" cy="2031325"/>
          </a:xfrm>
          <a:prstGeom prst="rect">
            <a:avLst/>
          </a:prstGeom>
          <a:solidFill>
            <a:schemeClr val="accent6">
              <a:lumMod val="75000"/>
            </a:schemeClr>
          </a:solidFill>
        </p:spPr>
        <p:txBody>
          <a:bodyPr wrap="square" rtlCol="0">
            <a:spAutoFit/>
          </a:bodyPr>
          <a:lstStyle/>
          <a:p>
            <a:r>
              <a:rPr lang="en-US" b="1" dirty="0">
                <a:solidFill>
                  <a:schemeClr val="bg1"/>
                </a:solidFill>
                <a:latin typeface="Avenir Next" panose="020B0503020202020204" pitchFamily="34" charset="0"/>
              </a:rPr>
              <a:t>What influences composition of the bee microbiome?</a:t>
            </a:r>
          </a:p>
          <a:p>
            <a:endParaRPr lang="en-US" dirty="0">
              <a:solidFill>
                <a:schemeClr val="bg1"/>
              </a:solidFill>
              <a:latin typeface="Avenir Next" panose="020B0503020202020204" pitchFamily="34" charset="0"/>
            </a:endParaRPr>
          </a:p>
          <a:p>
            <a:r>
              <a:rPr lang="en-US" dirty="0">
                <a:solidFill>
                  <a:schemeClr val="bg1"/>
                </a:solidFill>
                <a:latin typeface="Avenir Next" panose="020B0503020202020204" pitchFamily="34" charset="0"/>
              </a:rPr>
              <a:t>antibiotics, chemicals, climate, season, diet, sex, age, caste</a:t>
            </a:r>
          </a:p>
          <a:p>
            <a:endParaRPr lang="en-US" dirty="0">
              <a:solidFill>
                <a:schemeClr val="bg1"/>
              </a:solidFill>
              <a:latin typeface="Avenir Next" panose="020B0503020202020204" pitchFamily="34" charset="0"/>
            </a:endParaRPr>
          </a:p>
          <a:p>
            <a:endParaRPr lang="en-US" dirty="0">
              <a:solidFill>
                <a:schemeClr val="bg1"/>
              </a:solidFill>
              <a:latin typeface="Avenir Next" panose="020B0503020202020204" pitchFamily="34" charset="0"/>
            </a:endParaRPr>
          </a:p>
        </p:txBody>
      </p:sp>
      <p:sp>
        <p:nvSpPr>
          <p:cNvPr id="5" name="TextBox 4">
            <a:extLst>
              <a:ext uri="{FF2B5EF4-FFF2-40B4-BE49-F238E27FC236}">
                <a16:creationId xmlns:a16="http://schemas.microsoft.com/office/drawing/2014/main" id="{83D2CE87-64E6-6247-9F16-29E0117E52D1}"/>
              </a:ext>
            </a:extLst>
          </p:cNvPr>
          <p:cNvSpPr txBox="1"/>
          <p:nvPr/>
        </p:nvSpPr>
        <p:spPr>
          <a:xfrm>
            <a:off x="4795025" y="4388004"/>
            <a:ext cx="4237464" cy="1200329"/>
          </a:xfrm>
          <a:prstGeom prst="rect">
            <a:avLst/>
          </a:prstGeom>
          <a:solidFill>
            <a:schemeClr val="accent6">
              <a:lumMod val="75000"/>
            </a:schemeClr>
          </a:solidFill>
        </p:spPr>
        <p:txBody>
          <a:bodyPr wrap="square" rtlCol="0">
            <a:spAutoFit/>
          </a:bodyPr>
          <a:lstStyle/>
          <a:p>
            <a:r>
              <a:rPr lang="en-US" b="1" dirty="0">
                <a:solidFill>
                  <a:schemeClr val="bg1"/>
                </a:solidFill>
                <a:latin typeface="Avenir Next" panose="020B0503020202020204" pitchFamily="34" charset="0"/>
              </a:rPr>
              <a:t>What traits does the bee microbiome impact?</a:t>
            </a:r>
          </a:p>
          <a:p>
            <a:endParaRPr lang="en-US" b="1" dirty="0">
              <a:solidFill>
                <a:schemeClr val="bg1"/>
              </a:solidFill>
              <a:latin typeface="Avenir Next" panose="020B0503020202020204" pitchFamily="34" charset="0"/>
            </a:endParaRPr>
          </a:p>
          <a:p>
            <a:endParaRPr lang="en-US"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4152075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D2B8AD-D465-674A-8DC5-B25279C1A6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61257"/>
            <a:ext cx="9134484" cy="6858000"/>
          </a:xfrm>
          <a:prstGeom prst="rect">
            <a:avLst/>
          </a:prstGeom>
        </p:spPr>
      </p:pic>
      <p:sp>
        <p:nvSpPr>
          <p:cNvPr id="3" name="TextBox 2">
            <a:extLst>
              <a:ext uri="{FF2B5EF4-FFF2-40B4-BE49-F238E27FC236}">
                <a16:creationId xmlns:a16="http://schemas.microsoft.com/office/drawing/2014/main" id="{591322F0-915C-904D-8BBE-714C0F34F11A}"/>
              </a:ext>
            </a:extLst>
          </p:cNvPr>
          <p:cNvSpPr txBox="1"/>
          <p:nvPr/>
        </p:nvSpPr>
        <p:spPr>
          <a:xfrm>
            <a:off x="111513" y="4388004"/>
            <a:ext cx="4460488" cy="2031325"/>
          </a:xfrm>
          <a:prstGeom prst="rect">
            <a:avLst/>
          </a:prstGeom>
          <a:solidFill>
            <a:schemeClr val="accent6">
              <a:lumMod val="75000"/>
            </a:schemeClr>
          </a:solidFill>
        </p:spPr>
        <p:txBody>
          <a:bodyPr wrap="square" rtlCol="0">
            <a:spAutoFit/>
          </a:bodyPr>
          <a:lstStyle/>
          <a:p>
            <a:r>
              <a:rPr lang="en-US" b="1" dirty="0">
                <a:solidFill>
                  <a:schemeClr val="bg1"/>
                </a:solidFill>
                <a:latin typeface="Avenir Next" panose="020B0503020202020204" pitchFamily="34" charset="0"/>
              </a:rPr>
              <a:t>What influences composition of the bee microbiome?</a:t>
            </a:r>
          </a:p>
          <a:p>
            <a:endParaRPr lang="en-US" dirty="0">
              <a:solidFill>
                <a:schemeClr val="bg1"/>
              </a:solidFill>
              <a:latin typeface="Avenir Next" panose="020B0503020202020204" pitchFamily="34" charset="0"/>
            </a:endParaRPr>
          </a:p>
          <a:p>
            <a:r>
              <a:rPr lang="en-US" dirty="0">
                <a:solidFill>
                  <a:schemeClr val="bg1"/>
                </a:solidFill>
                <a:latin typeface="Avenir Next" panose="020B0503020202020204" pitchFamily="34" charset="0"/>
              </a:rPr>
              <a:t>antibiotics, chemicals, climate, season, diet, sex, age, caste</a:t>
            </a:r>
          </a:p>
          <a:p>
            <a:endParaRPr lang="en-US" dirty="0">
              <a:solidFill>
                <a:schemeClr val="bg1"/>
              </a:solidFill>
              <a:latin typeface="Avenir Next" panose="020B0503020202020204" pitchFamily="34" charset="0"/>
            </a:endParaRPr>
          </a:p>
          <a:p>
            <a:endParaRPr lang="en-US" dirty="0">
              <a:solidFill>
                <a:schemeClr val="bg1"/>
              </a:solidFill>
              <a:latin typeface="Avenir Next" panose="020B0503020202020204" pitchFamily="34" charset="0"/>
            </a:endParaRPr>
          </a:p>
        </p:txBody>
      </p:sp>
      <p:sp>
        <p:nvSpPr>
          <p:cNvPr id="5" name="TextBox 4">
            <a:extLst>
              <a:ext uri="{FF2B5EF4-FFF2-40B4-BE49-F238E27FC236}">
                <a16:creationId xmlns:a16="http://schemas.microsoft.com/office/drawing/2014/main" id="{83D2CE87-64E6-6247-9F16-29E0117E52D1}"/>
              </a:ext>
            </a:extLst>
          </p:cNvPr>
          <p:cNvSpPr txBox="1"/>
          <p:nvPr/>
        </p:nvSpPr>
        <p:spPr>
          <a:xfrm>
            <a:off x="4795025" y="4388004"/>
            <a:ext cx="4237464" cy="2031325"/>
          </a:xfrm>
          <a:prstGeom prst="rect">
            <a:avLst/>
          </a:prstGeom>
          <a:solidFill>
            <a:schemeClr val="accent6">
              <a:lumMod val="75000"/>
            </a:schemeClr>
          </a:solidFill>
        </p:spPr>
        <p:txBody>
          <a:bodyPr wrap="square" rtlCol="0">
            <a:spAutoFit/>
          </a:bodyPr>
          <a:lstStyle/>
          <a:p>
            <a:r>
              <a:rPr lang="en-US" b="1" dirty="0">
                <a:solidFill>
                  <a:schemeClr val="bg1"/>
                </a:solidFill>
                <a:latin typeface="Avenir Next" panose="020B0503020202020204" pitchFamily="34" charset="0"/>
              </a:rPr>
              <a:t>What traits does the bee microbiome impact?</a:t>
            </a:r>
          </a:p>
          <a:p>
            <a:endParaRPr lang="en-US" dirty="0">
              <a:solidFill>
                <a:schemeClr val="bg1"/>
              </a:solidFill>
              <a:latin typeface="Avenir Next" panose="020B0503020202020204" pitchFamily="34" charset="0"/>
            </a:endParaRPr>
          </a:p>
          <a:p>
            <a:r>
              <a:rPr lang="en-US" dirty="0">
                <a:solidFill>
                  <a:schemeClr val="bg1"/>
                </a:solidFill>
                <a:latin typeface="Avenir Next" panose="020B0503020202020204" pitchFamily="34" charset="0"/>
              </a:rPr>
              <a:t>Disease resistance, immune function, toxin processing, hormone regulation, growth &amp; development</a:t>
            </a:r>
          </a:p>
          <a:p>
            <a:endParaRPr lang="en-US"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1218792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A050324-F671-B246-9871-C185E0703728}"/>
              </a:ext>
            </a:extLst>
          </p:cNvPr>
          <p:cNvSpPr txBox="1"/>
          <p:nvPr/>
        </p:nvSpPr>
        <p:spPr>
          <a:xfrm>
            <a:off x="6754813" y="254000"/>
            <a:ext cx="2038350" cy="2678113"/>
          </a:xfrm>
          <a:prstGeom prst="rect">
            <a:avLst/>
          </a:prstGeom>
          <a:noFill/>
        </p:spPr>
        <p:txBody>
          <a:bodyPr>
            <a:spAutoFit/>
          </a:bodyPr>
          <a:lstStyle/>
          <a:p>
            <a:pPr algn="ctr">
              <a:defRPr/>
            </a:pPr>
            <a:r>
              <a:rPr lang="en-US" sz="2800" dirty="0">
                <a:solidFill>
                  <a:schemeClr val="tx1">
                    <a:lumMod val="85000"/>
                    <a:lumOff val="15000"/>
                  </a:schemeClr>
                </a:solidFill>
                <a:latin typeface="Avenir Next" panose="020B0503020202020204" pitchFamily="34" charset="0"/>
              </a:rPr>
              <a:t>Every human is associated with a unique set of bacteria.</a:t>
            </a:r>
          </a:p>
        </p:txBody>
      </p:sp>
      <p:pic>
        <p:nvPicPr>
          <p:cNvPr id="57346" name="Picture 7" descr="000005017.png">
            <a:extLst>
              <a:ext uri="{FF2B5EF4-FFF2-40B4-BE49-F238E27FC236}">
                <a16:creationId xmlns:a16="http://schemas.microsoft.com/office/drawing/2014/main" id="{589A355B-9C01-C546-992D-46757C8215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500" y="1082675"/>
            <a:ext cx="710565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9">
            <a:extLst>
              <a:ext uri="{FF2B5EF4-FFF2-40B4-BE49-F238E27FC236}">
                <a16:creationId xmlns:a16="http://schemas.microsoft.com/office/drawing/2014/main" id="{E82358EF-B48E-1A43-A3D2-BE8240E9914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9563" y="254000"/>
            <a:ext cx="15017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59C522B9-4329-2D4D-A060-836F45456E6C}"/>
              </a:ext>
            </a:extLst>
          </p:cNvPr>
          <p:cNvCxnSpPr>
            <a:cxnSpLocks/>
          </p:cNvCxnSpPr>
          <p:nvPr/>
        </p:nvCxnSpPr>
        <p:spPr>
          <a:xfrm flipH="1">
            <a:off x="3534007" y="1082675"/>
            <a:ext cx="1874334" cy="1585642"/>
          </a:xfrm>
          <a:prstGeom prst="straightConnector1">
            <a:avLst/>
          </a:prstGeom>
          <a:ln w="571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471B121-D299-2D40-8C15-6230116D028E}"/>
              </a:ext>
            </a:extLst>
          </p:cNvPr>
          <p:cNvSpPr txBox="1"/>
          <p:nvPr/>
        </p:nvSpPr>
        <p:spPr>
          <a:xfrm>
            <a:off x="5408341" y="872093"/>
            <a:ext cx="572593" cy="369332"/>
          </a:xfrm>
          <a:prstGeom prst="rect">
            <a:avLst/>
          </a:prstGeom>
          <a:noFill/>
        </p:spPr>
        <p:txBody>
          <a:bodyPr wrap="none" rtlCol="0">
            <a:spAutoFit/>
          </a:bodyPr>
          <a:lstStyle/>
          <a:p>
            <a:r>
              <a:rPr lang="en-US" dirty="0"/>
              <a:t>Me!</a:t>
            </a:r>
          </a:p>
        </p:txBody>
      </p:sp>
    </p:spTree>
    <p:extLst>
      <p:ext uri="{BB962C8B-B14F-4D97-AF65-F5344CB8AC3E}">
        <p14:creationId xmlns:p14="http://schemas.microsoft.com/office/powerpoint/2010/main" val="2615816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1">
            <a:extLst>
              <a:ext uri="{FF2B5EF4-FFF2-40B4-BE49-F238E27FC236}">
                <a16:creationId xmlns:a16="http://schemas.microsoft.com/office/drawing/2014/main" id="{E28A8589-0452-C349-92FE-C77E4E7520C5}"/>
              </a:ext>
            </a:extLst>
          </p:cNvPr>
          <p:cNvSpPr txBox="1">
            <a:spLocks noChangeArrowheads="1"/>
          </p:cNvSpPr>
          <p:nvPr/>
        </p:nvSpPr>
        <p:spPr bwMode="auto">
          <a:xfrm>
            <a:off x="0" y="6594475"/>
            <a:ext cx="80351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200" dirty="0">
                <a:latin typeface="Avenir Next" panose="020B0503020202020204" pitchFamily="34" charset="0"/>
              </a:rPr>
              <a:t>https://</a:t>
            </a:r>
            <a:r>
              <a:rPr lang="en-US" altLang="en-US" sz="1200" dirty="0" err="1">
                <a:latin typeface="Avenir Next" panose="020B0503020202020204" pitchFamily="34" charset="0"/>
              </a:rPr>
              <a:t>microbiologysociety.org</a:t>
            </a:r>
            <a:r>
              <a:rPr lang="en-US" altLang="en-US" sz="1200" dirty="0">
                <a:latin typeface="Avenir Next" panose="020B0503020202020204" pitchFamily="34" charset="0"/>
              </a:rPr>
              <a:t>/publication/past-issues/the-microbiome/article/the-microbiomes-of-</a:t>
            </a:r>
            <a:r>
              <a:rPr lang="en-US" altLang="en-US" sz="1200" dirty="0" err="1">
                <a:latin typeface="Avenir Next" panose="020B0503020202020204" pitchFamily="34" charset="0"/>
              </a:rPr>
              <a:t>things.html</a:t>
            </a:r>
            <a:endParaRPr lang="en-US" altLang="en-US" sz="1200" dirty="0">
              <a:latin typeface="Avenir Next" panose="020B0503020202020204" pitchFamily="34" charset="0"/>
            </a:endParaRPr>
          </a:p>
        </p:txBody>
      </p:sp>
      <p:sp>
        <p:nvSpPr>
          <p:cNvPr id="7" name="TextBox 6">
            <a:extLst>
              <a:ext uri="{FF2B5EF4-FFF2-40B4-BE49-F238E27FC236}">
                <a16:creationId xmlns:a16="http://schemas.microsoft.com/office/drawing/2014/main" id="{9856D37D-4F22-2046-8429-BE1AA08ECCE1}"/>
              </a:ext>
            </a:extLst>
          </p:cNvPr>
          <p:cNvSpPr txBox="1"/>
          <p:nvPr/>
        </p:nvSpPr>
        <p:spPr>
          <a:xfrm>
            <a:off x="6821488" y="304801"/>
            <a:ext cx="2038350" cy="3108543"/>
          </a:xfrm>
          <a:prstGeom prst="rect">
            <a:avLst/>
          </a:prstGeom>
          <a:noFill/>
        </p:spPr>
        <p:txBody>
          <a:bodyPr>
            <a:spAutoFit/>
          </a:bodyPr>
          <a:lstStyle/>
          <a:p>
            <a:pPr algn="ctr">
              <a:defRPr/>
            </a:pPr>
            <a:r>
              <a:rPr lang="en-US" sz="2800" dirty="0">
                <a:solidFill>
                  <a:schemeClr val="tx1">
                    <a:lumMod val="85000"/>
                    <a:lumOff val="15000"/>
                  </a:schemeClr>
                </a:solidFill>
                <a:latin typeface="Avenir Next" panose="020B0503020202020204" pitchFamily="34" charset="0"/>
              </a:rPr>
              <a:t>Each part of your body is associated with a unique set of bacteria.</a:t>
            </a:r>
          </a:p>
        </p:txBody>
      </p:sp>
      <p:sp>
        <p:nvSpPr>
          <p:cNvPr id="2" name="Rectangle 1">
            <a:extLst>
              <a:ext uri="{FF2B5EF4-FFF2-40B4-BE49-F238E27FC236}">
                <a16:creationId xmlns:a16="http://schemas.microsoft.com/office/drawing/2014/main" id="{3E6551A7-FB74-0D41-81BB-59F34E416BCE}"/>
              </a:ext>
            </a:extLst>
          </p:cNvPr>
          <p:cNvSpPr/>
          <p:nvPr/>
        </p:nvSpPr>
        <p:spPr>
          <a:xfrm>
            <a:off x="0" y="304801"/>
            <a:ext cx="1428750" cy="218122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venir Next" panose="020B0503020202020204" pitchFamily="34" charset="0"/>
            </a:endParaRPr>
          </a:p>
        </p:txBody>
      </p:sp>
      <p:sp>
        <p:nvSpPr>
          <p:cNvPr id="9" name="Rectangle 8">
            <a:extLst>
              <a:ext uri="{FF2B5EF4-FFF2-40B4-BE49-F238E27FC236}">
                <a16:creationId xmlns:a16="http://schemas.microsoft.com/office/drawing/2014/main" id="{AEBD1F85-8D85-484C-A79E-6D8098FBE5CA}"/>
              </a:ext>
            </a:extLst>
          </p:cNvPr>
          <p:cNvSpPr/>
          <p:nvPr/>
        </p:nvSpPr>
        <p:spPr>
          <a:xfrm>
            <a:off x="0" y="5462587"/>
            <a:ext cx="1428750" cy="10593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venir Next" panose="020B0503020202020204" pitchFamily="34" charset="0"/>
            </a:endParaRPr>
          </a:p>
        </p:txBody>
      </p:sp>
      <p:pic>
        <p:nvPicPr>
          <p:cNvPr id="2050" name="Picture 2" descr="The microbiomes of things | Microbiology Society">
            <a:extLst>
              <a:ext uri="{FF2B5EF4-FFF2-40B4-BE49-F238E27FC236}">
                <a16:creationId xmlns:a16="http://schemas.microsoft.com/office/drawing/2014/main" id="{E081B0B2-ABC8-7736-04C6-EFF496A5D4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2030" y="336113"/>
            <a:ext cx="5251833" cy="5814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973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1">
            <a:extLst>
              <a:ext uri="{FF2B5EF4-FFF2-40B4-BE49-F238E27FC236}">
                <a16:creationId xmlns:a16="http://schemas.microsoft.com/office/drawing/2014/main" id="{E28A8589-0452-C349-92FE-C77E4E7520C5}"/>
              </a:ext>
            </a:extLst>
          </p:cNvPr>
          <p:cNvSpPr txBox="1">
            <a:spLocks noChangeArrowheads="1"/>
          </p:cNvSpPr>
          <p:nvPr/>
        </p:nvSpPr>
        <p:spPr bwMode="auto">
          <a:xfrm>
            <a:off x="0" y="6594475"/>
            <a:ext cx="34915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200" dirty="0" err="1">
                <a:latin typeface="Avenir Next" panose="020B0503020202020204" pitchFamily="34" charset="0"/>
              </a:rPr>
              <a:t>Koren</a:t>
            </a:r>
            <a:r>
              <a:rPr lang="en-US" altLang="en-US" sz="1200" dirty="0">
                <a:latin typeface="Avenir Next" panose="020B0503020202020204" pitchFamily="34" charset="0"/>
              </a:rPr>
              <a:t> et al . 2013. </a:t>
            </a:r>
            <a:r>
              <a:rPr lang="en-US" altLang="en-US" sz="1200" dirty="0" err="1">
                <a:latin typeface="Avenir Next" panose="020B0503020202020204" pitchFamily="34" charset="0"/>
              </a:rPr>
              <a:t>PLoS</a:t>
            </a:r>
            <a:r>
              <a:rPr lang="en-US" altLang="en-US" sz="1200" dirty="0">
                <a:latin typeface="Avenir Next" panose="020B0503020202020204" pitchFamily="34" charset="0"/>
              </a:rPr>
              <a:t> Computational Biology</a:t>
            </a:r>
          </a:p>
        </p:txBody>
      </p:sp>
      <p:sp>
        <p:nvSpPr>
          <p:cNvPr id="7" name="TextBox 6">
            <a:extLst>
              <a:ext uri="{FF2B5EF4-FFF2-40B4-BE49-F238E27FC236}">
                <a16:creationId xmlns:a16="http://schemas.microsoft.com/office/drawing/2014/main" id="{9856D37D-4F22-2046-8429-BE1AA08ECCE1}"/>
              </a:ext>
            </a:extLst>
          </p:cNvPr>
          <p:cNvSpPr txBox="1"/>
          <p:nvPr/>
        </p:nvSpPr>
        <p:spPr>
          <a:xfrm>
            <a:off x="6821488" y="304801"/>
            <a:ext cx="2038350" cy="3108543"/>
          </a:xfrm>
          <a:prstGeom prst="rect">
            <a:avLst/>
          </a:prstGeom>
          <a:noFill/>
        </p:spPr>
        <p:txBody>
          <a:bodyPr>
            <a:spAutoFit/>
          </a:bodyPr>
          <a:lstStyle/>
          <a:p>
            <a:pPr algn="ctr">
              <a:defRPr/>
            </a:pPr>
            <a:r>
              <a:rPr lang="en-US" sz="2800" dirty="0">
                <a:solidFill>
                  <a:schemeClr val="tx1">
                    <a:lumMod val="85000"/>
                    <a:lumOff val="15000"/>
                  </a:schemeClr>
                </a:solidFill>
                <a:latin typeface="Avenir Next" panose="020B0503020202020204" pitchFamily="34" charset="0"/>
              </a:rPr>
              <a:t>Each part of your body is associated with a unique set of bacteria.</a:t>
            </a:r>
          </a:p>
        </p:txBody>
      </p:sp>
      <p:sp>
        <p:nvSpPr>
          <p:cNvPr id="2" name="Rectangle 1">
            <a:extLst>
              <a:ext uri="{FF2B5EF4-FFF2-40B4-BE49-F238E27FC236}">
                <a16:creationId xmlns:a16="http://schemas.microsoft.com/office/drawing/2014/main" id="{3E6551A7-FB74-0D41-81BB-59F34E416BCE}"/>
              </a:ext>
            </a:extLst>
          </p:cNvPr>
          <p:cNvSpPr/>
          <p:nvPr/>
        </p:nvSpPr>
        <p:spPr>
          <a:xfrm>
            <a:off x="0" y="304801"/>
            <a:ext cx="1428750" cy="218122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venir Next" panose="020B0503020202020204" pitchFamily="34" charset="0"/>
            </a:endParaRPr>
          </a:p>
        </p:txBody>
      </p:sp>
      <p:sp>
        <p:nvSpPr>
          <p:cNvPr id="9" name="Rectangle 8">
            <a:extLst>
              <a:ext uri="{FF2B5EF4-FFF2-40B4-BE49-F238E27FC236}">
                <a16:creationId xmlns:a16="http://schemas.microsoft.com/office/drawing/2014/main" id="{AEBD1F85-8D85-484C-A79E-6D8098FBE5CA}"/>
              </a:ext>
            </a:extLst>
          </p:cNvPr>
          <p:cNvSpPr/>
          <p:nvPr/>
        </p:nvSpPr>
        <p:spPr>
          <a:xfrm>
            <a:off x="0" y="5462587"/>
            <a:ext cx="1428750" cy="10593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venir Next" panose="020B0503020202020204" pitchFamily="34" charset="0"/>
            </a:endParaRPr>
          </a:p>
        </p:txBody>
      </p:sp>
      <p:pic>
        <p:nvPicPr>
          <p:cNvPr id="3" name="Picture 2">
            <a:extLst>
              <a:ext uri="{FF2B5EF4-FFF2-40B4-BE49-F238E27FC236}">
                <a16:creationId xmlns:a16="http://schemas.microsoft.com/office/drawing/2014/main" id="{645AA06A-2272-2645-A058-9430C0129C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4162" y="800100"/>
            <a:ext cx="6311940" cy="5753099"/>
          </a:xfrm>
          <a:prstGeom prst="rect">
            <a:avLst/>
          </a:prstGeom>
        </p:spPr>
      </p:pic>
    </p:spTree>
    <p:extLst>
      <p:ext uri="{BB962C8B-B14F-4D97-AF65-F5344CB8AC3E}">
        <p14:creationId xmlns:p14="http://schemas.microsoft.com/office/powerpoint/2010/main" val="1929013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waiian_bobtail_squid0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652" y="805003"/>
            <a:ext cx="2024818" cy="1797380"/>
          </a:xfrm>
          <a:prstGeom prst="rect">
            <a:avLst/>
          </a:prstGeom>
        </p:spPr>
      </p:pic>
      <p:pic>
        <p:nvPicPr>
          <p:cNvPr id="10" name="Picture 9">
            <a:extLst>
              <a:ext uri="{FF2B5EF4-FFF2-40B4-BE49-F238E27FC236}">
                <a16:creationId xmlns:a16="http://schemas.microsoft.com/office/drawing/2014/main" id="{A952168D-3C80-6D41-A2BC-70AB304037C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9209" y="796925"/>
            <a:ext cx="2024818" cy="1797380"/>
          </a:xfrm>
          <a:prstGeom prst="rect">
            <a:avLst/>
          </a:prstGeom>
        </p:spPr>
      </p:pic>
      <p:pic>
        <p:nvPicPr>
          <p:cNvPr id="11" name="Picture 10">
            <a:extLst>
              <a:ext uri="{FF2B5EF4-FFF2-40B4-BE49-F238E27FC236}">
                <a16:creationId xmlns:a16="http://schemas.microsoft.com/office/drawing/2014/main" id="{580DCCBF-51B2-3844-A5D8-D93D9822B9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210" y="2697441"/>
            <a:ext cx="2024818" cy="1343742"/>
          </a:xfrm>
          <a:prstGeom prst="rect">
            <a:avLst/>
          </a:prstGeom>
        </p:spPr>
      </p:pic>
      <p:pic>
        <p:nvPicPr>
          <p:cNvPr id="12" name="Picture 11">
            <a:extLst>
              <a:ext uri="{FF2B5EF4-FFF2-40B4-BE49-F238E27FC236}">
                <a16:creationId xmlns:a16="http://schemas.microsoft.com/office/drawing/2014/main" id="{0E4773FE-4061-2347-B727-2847CBD5720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9209" y="4167328"/>
            <a:ext cx="2024820" cy="1816108"/>
          </a:xfrm>
          <a:prstGeom prst="rect">
            <a:avLst/>
          </a:prstGeom>
        </p:spPr>
      </p:pic>
      <p:pic>
        <p:nvPicPr>
          <p:cNvPr id="2" name="Picture 1">
            <a:extLst>
              <a:ext uri="{FF2B5EF4-FFF2-40B4-BE49-F238E27FC236}">
                <a16:creationId xmlns:a16="http://schemas.microsoft.com/office/drawing/2014/main" id="{03E87FE1-ECBC-F445-AAE9-6397FF486B0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858653" y="4175406"/>
            <a:ext cx="2024817" cy="1808030"/>
          </a:xfrm>
          <a:prstGeom prst="rect">
            <a:avLst/>
          </a:prstGeom>
        </p:spPr>
      </p:pic>
      <p:pic>
        <p:nvPicPr>
          <p:cNvPr id="6" name="Picture 5">
            <a:extLst>
              <a:ext uri="{FF2B5EF4-FFF2-40B4-BE49-F238E27FC236}">
                <a16:creationId xmlns:a16="http://schemas.microsoft.com/office/drawing/2014/main" id="{41F85A70-94EC-6347-8C3B-F5F596CC0EF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858653" y="2705519"/>
            <a:ext cx="2024817" cy="1343742"/>
          </a:xfrm>
          <a:prstGeom prst="rect">
            <a:avLst/>
          </a:prstGeom>
        </p:spPr>
      </p:pic>
      <p:pic>
        <p:nvPicPr>
          <p:cNvPr id="4" name="Picture 4" descr="Trinity Achieves Record Outcome Rate | Trinity University">
            <a:extLst>
              <a:ext uri="{FF2B5EF4-FFF2-40B4-BE49-F238E27FC236}">
                <a16:creationId xmlns:a16="http://schemas.microsoft.com/office/drawing/2014/main" id="{FC56BD08-5806-261A-B4C8-E2F6D02D91B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749166" y="470150"/>
            <a:ext cx="3484347" cy="19611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ommencement 2022 a Weekend of Homecomings • News &amp; Events • Monmouth  College">
            <a:extLst>
              <a:ext uri="{FF2B5EF4-FFF2-40B4-BE49-F238E27FC236}">
                <a16:creationId xmlns:a16="http://schemas.microsoft.com/office/drawing/2014/main" id="{FDBA7E95-BA18-9854-5BB1-1CF0D3146422}"/>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749166" y="4484423"/>
            <a:ext cx="3484347" cy="174217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ark Atlanta University 2018 Commencement Schedule: May 20, 21 -  AtlantaFi.com">
            <a:extLst>
              <a:ext uri="{FF2B5EF4-FFF2-40B4-BE49-F238E27FC236}">
                <a16:creationId xmlns:a16="http://schemas.microsoft.com/office/drawing/2014/main" id="{48A05365-B315-9B7A-9C53-FAF2F69033A8}"/>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749166" y="2531888"/>
            <a:ext cx="3484347" cy="1814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22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par>
                                <p:cTn id="17" presetID="9"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par>
                                <p:cTn id="20" presetID="9"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5EEC9A-4B92-4348-9E3A-20798978676B}"/>
              </a:ext>
            </a:extLst>
          </p:cNvPr>
          <p:cNvSpPr txBox="1"/>
          <p:nvPr/>
        </p:nvSpPr>
        <p:spPr>
          <a:xfrm>
            <a:off x="0" y="423745"/>
            <a:ext cx="8907611" cy="1754326"/>
          </a:xfrm>
          <a:prstGeom prst="rect">
            <a:avLst/>
          </a:prstGeom>
          <a:noFill/>
        </p:spPr>
        <p:txBody>
          <a:bodyPr wrap="square" rtlCol="0">
            <a:spAutoFit/>
          </a:bodyPr>
          <a:lstStyle/>
          <a:p>
            <a:pPr algn="ctr"/>
            <a:r>
              <a:rPr lang="en-US" sz="3600" dirty="0">
                <a:latin typeface="Avenir Next" panose="020B0503020202020204" pitchFamily="34" charset="0"/>
              </a:rPr>
              <a:t>Why are host-associated microbes important </a:t>
            </a:r>
          </a:p>
          <a:p>
            <a:pPr algn="ctr"/>
            <a:r>
              <a:rPr lang="en-US" sz="3600" dirty="0">
                <a:latin typeface="Avenir Next" panose="020B0503020202020204" pitchFamily="34" charset="0"/>
              </a:rPr>
              <a:t>for their hosts?</a:t>
            </a:r>
          </a:p>
        </p:txBody>
      </p:sp>
    </p:spTree>
    <p:extLst>
      <p:ext uri="{BB962C8B-B14F-4D97-AF65-F5344CB8AC3E}">
        <p14:creationId xmlns:p14="http://schemas.microsoft.com/office/powerpoint/2010/main" val="1184504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4">
            <a:extLst>
              <a:ext uri="{FF2B5EF4-FFF2-40B4-BE49-F238E27FC236}">
                <a16:creationId xmlns:a16="http://schemas.microsoft.com/office/drawing/2014/main" id="{A49ECA2E-9334-EB43-BFA8-E0DC9B9D90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2600" y="0"/>
            <a:ext cx="8178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TextBox 5">
            <a:extLst>
              <a:ext uri="{FF2B5EF4-FFF2-40B4-BE49-F238E27FC236}">
                <a16:creationId xmlns:a16="http://schemas.microsoft.com/office/drawing/2014/main" id="{8818CE39-405E-9F4F-95DA-EEDEEBC06F35}"/>
              </a:ext>
            </a:extLst>
          </p:cNvPr>
          <p:cNvSpPr txBox="1">
            <a:spLocks noChangeArrowheads="1"/>
          </p:cNvSpPr>
          <p:nvPr/>
        </p:nvSpPr>
        <p:spPr bwMode="auto">
          <a:xfrm>
            <a:off x="7694613" y="6488113"/>
            <a:ext cx="16158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dirty="0">
                <a:latin typeface="Avenir Next" panose="020B0503020202020204" pitchFamily="34" charset="0"/>
              </a:rPr>
              <a:t>The Guardian</a:t>
            </a:r>
          </a:p>
        </p:txBody>
      </p:sp>
    </p:spTree>
    <p:extLst>
      <p:ext uri="{BB962C8B-B14F-4D97-AF65-F5344CB8AC3E}">
        <p14:creationId xmlns:p14="http://schemas.microsoft.com/office/powerpoint/2010/main" val="2302188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400</TotalTime>
  <Words>2072</Words>
  <Application>Microsoft Office PowerPoint</Application>
  <PresentationFormat>On-screen Show (4:3)</PresentationFormat>
  <Paragraphs>159</Paragraphs>
  <Slides>36</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Avenir Next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Insect Microbiomes</vt:lpstr>
      <vt:lpstr>Insect Microbiomes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Gerardo, Nicole Marie</dc:creator>
  <cp:lastModifiedBy>Beck, Christopher</cp:lastModifiedBy>
  <cp:revision>35</cp:revision>
  <dcterms:created xsi:type="dcterms:W3CDTF">2021-05-16T20:38:43Z</dcterms:created>
  <dcterms:modified xsi:type="dcterms:W3CDTF">2023-06-07T18:23:10Z</dcterms:modified>
</cp:coreProperties>
</file>