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637" r:id="rId3"/>
    <p:sldId id="677" r:id="rId4"/>
    <p:sldId id="638" r:id="rId5"/>
    <p:sldId id="639" r:id="rId6"/>
    <p:sldId id="688" r:id="rId7"/>
    <p:sldId id="275" r:id="rId8"/>
    <p:sldId id="257" r:id="rId9"/>
    <p:sldId id="627" r:id="rId10"/>
    <p:sldId id="628" r:id="rId11"/>
    <p:sldId id="633" r:id="rId12"/>
    <p:sldId id="634" r:id="rId13"/>
    <p:sldId id="635" r:id="rId14"/>
    <p:sldId id="636" r:id="rId15"/>
    <p:sldId id="676" r:id="rId16"/>
    <p:sldId id="672" r:id="rId17"/>
    <p:sldId id="678" r:id="rId18"/>
    <p:sldId id="631" r:id="rId19"/>
    <p:sldId id="654" r:id="rId20"/>
    <p:sldId id="484" r:id="rId21"/>
    <p:sldId id="564" r:id="rId22"/>
    <p:sldId id="565" r:id="rId23"/>
    <p:sldId id="566" r:id="rId24"/>
    <p:sldId id="295" r:id="rId25"/>
    <p:sldId id="679" r:id="rId26"/>
    <p:sldId id="298" r:id="rId27"/>
    <p:sldId id="438" r:id="rId28"/>
    <p:sldId id="673" r:id="rId29"/>
    <p:sldId id="655" r:id="rId30"/>
    <p:sldId id="674" r:id="rId31"/>
    <p:sldId id="656" r:id="rId32"/>
    <p:sldId id="682" r:id="rId33"/>
    <p:sldId id="681" r:id="rId34"/>
    <p:sldId id="683" r:id="rId35"/>
    <p:sldId id="68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0"/>
    <p:restoredTop sz="94588"/>
  </p:normalViewPr>
  <p:slideViewPr>
    <p:cSldViewPr snapToGrid="0" snapToObjects="1" showGuides="1">
      <p:cViewPr varScale="1">
        <p:scale>
          <a:sx n="100" d="100"/>
          <a:sy n="100" d="100"/>
        </p:scale>
        <p:origin x="616" y="176"/>
      </p:cViewPr>
      <p:guideLst>
        <p:guide orient="horz" pos="1632"/>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Next" panose="020B05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Next" panose="020B0503020202020204" pitchFamily="34" charset="0"/>
              </a:defRPr>
            </a:lvl1pPr>
          </a:lstStyle>
          <a:p>
            <a:fld id="{75294249-D35B-8F47-BF70-2F1A9B73F782}" type="datetimeFigureOut">
              <a:rPr lang="en-US" smtClean="0"/>
              <a:pPr/>
              <a:t>5/15/2023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Next" panose="020B05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Next" panose="020B0503020202020204" pitchFamily="34" charset="0"/>
              </a:defRPr>
            </a:lvl1pPr>
          </a:lstStyle>
          <a:p>
            <a:fld id="{2EAE2431-CEC1-B94B-A518-CCB79AEEA6C9}" type="slidenum">
              <a:rPr lang="en-US" smtClean="0"/>
              <a:pPr/>
              <a:t>‹#›</a:t>
            </a:fld>
            <a:endParaRPr lang="en-US" dirty="0"/>
          </a:p>
        </p:txBody>
      </p:sp>
    </p:spTree>
    <p:extLst>
      <p:ext uri="{BB962C8B-B14F-4D97-AF65-F5344CB8AC3E}">
        <p14:creationId xmlns:p14="http://schemas.microsoft.com/office/powerpoint/2010/main" val="90117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Next" panose="020B0503020202020204" pitchFamily="34" charset="0"/>
        <a:ea typeface="+mn-ea"/>
        <a:cs typeface="+mn-cs"/>
      </a:defRPr>
    </a:lvl1pPr>
    <a:lvl2pPr marL="457200" algn="l" defTabSz="914400" rtl="0" eaLnBrk="1" latinLnBrk="0" hangingPunct="1">
      <a:defRPr sz="1200" b="0" i="0" kern="1200">
        <a:solidFill>
          <a:schemeClr val="tx1"/>
        </a:solidFill>
        <a:latin typeface="Avenir Next" panose="020B0503020202020204" pitchFamily="34" charset="0"/>
        <a:ea typeface="+mn-ea"/>
        <a:cs typeface="+mn-cs"/>
      </a:defRPr>
    </a:lvl2pPr>
    <a:lvl3pPr marL="914400" algn="l" defTabSz="914400" rtl="0" eaLnBrk="1" latinLnBrk="0" hangingPunct="1">
      <a:defRPr sz="1200" b="0" i="0" kern="1200">
        <a:solidFill>
          <a:schemeClr val="tx1"/>
        </a:solidFill>
        <a:latin typeface="Avenir Next" panose="020B0503020202020204" pitchFamily="34" charset="0"/>
        <a:ea typeface="+mn-ea"/>
        <a:cs typeface="+mn-cs"/>
      </a:defRPr>
    </a:lvl3pPr>
    <a:lvl4pPr marL="1371600" algn="l" defTabSz="914400" rtl="0" eaLnBrk="1" latinLnBrk="0" hangingPunct="1">
      <a:defRPr sz="1200" b="0" i="0" kern="1200">
        <a:solidFill>
          <a:schemeClr val="tx1"/>
        </a:solidFill>
        <a:latin typeface="Avenir Next" panose="020B0503020202020204" pitchFamily="34" charset="0"/>
        <a:ea typeface="+mn-ea"/>
        <a:cs typeface="+mn-cs"/>
      </a:defRPr>
    </a:lvl4pPr>
    <a:lvl5pPr marL="1828800" algn="l" defTabSz="914400" rtl="0" eaLnBrk="1" latinLnBrk="0" hangingPunct="1">
      <a:defRPr sz="1200" b="0" i="0" kern="1200">
        <a:solidFill>
          <a:schemeClr val="tx1"/>
        </a:solidFill>
        <a:latin typeface="Avenir Next"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umanfoodproject.com/americangu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liminatedengue.com/progr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don’t know what a lot of the bacterial species in your body are doing, we do know that each human is associated with a unique set of bacteria. </a:t>
            </a:r>
          </a:p>
          <a:p>
            <a:endParaRPr lang="en-US" dirty="0"/>
          </a:p>
          <a:p>
            <a:r>
              <a:rPr lang="en-US" dirty="0"/>
              <a:t>Here, we see a plot from the American Gut project. For this project, volunteers send a fecal sample from which their bacterial microbiota of their gut is characterized. Here, two points on the graph that are close together indicate two volunteers that have similar gut microbiota. Two points that are farther apart represent volunteers whose gut microbiomes are more different. Overall, individuals of similar ages tend to have more similar gut microbes. We can see this by the fact that most infants (the red dots) are on the right, while most senior citizens (blue dots) are on the left. </a:t>
            </a:r>
          </a:p>
          <a:p>
            <a:endParaRPr lang="en-US" dirty="0"/>
          </a:p>
          <a:p>
            <a:r>
              <a:rPr lang="en-US" dirty="0"/>
              <a:t>We can also see an impact of where you live. Here, there are data from people living in the west (mainly the United States), in Venezuela and in Malawi. The ovals show where individuals from each of those regions are on the graph. The ovals don’t completely overlap, particularly as people get older. This may in part be driven by differences in diet between the three regions.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McDonald, D., Hyde, E., </a:t>
            </a:r>
            <a:r>
              <a:rPr lang="en-US" dirty="0" err="1">
                <a:effectLst/>
              </a:rPr>
              <a:t>Debelius</a:t>
            </a:r>
            <a:r>
              <a:rPr lang="en-US" dirty="0">
                <a:effectLst/>
              </a:rPr>
              <a:t>, J. W., Morton, J. T., Gonzalez, A., Ackermann, G., et al. (2018). American Gut: an Open Platform for Citizen Science Microbiome Research. </a:t>
            </a:r>
            <a:r>
              <a:rPr lang="en-US" i="1" dirty="0" err="1">
                <a:effectLst/>
              </a:rPr>
              <a:t>mSystems</a:t>
            </a:r>
            <a:r>
              <a:rPr lang="en-US" dirty="0">
                <a:effectLst/>
              </a:rPr>
              <a:t> 3, 1–28. doi:10.1128/mSystems.00031-18.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http://humanfoodproject.com/americangut/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4</a:t>
            </a:fld>
            <a:endParaRPr lang="en-US"/>
          </a:p>
        </p:txBody>
      </p:sp>
    </p:spTree>
    <p:extLst>
      <p:ext uri="{BB962C8B-B14F-4D97-AF65-F5344CB8AC3E}">
        <p14:creationId xmlns:p14="http://schemas.microsoft.com/office/powerpoint/2010/main" val="134996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the mosquitoes lives because it lessened the ability of mosquitoes to feed. </a:t>
            </a:r>
          </a:p>
        </p:txBody>
      </p:sp>
      <p:sp>
        <p:nvSpPr>
          <p:cNvPr id="4" name="Slide Number Placeholder 3"/>
          <p:cNvSpPr>
            <a:spLocks noGrp="1"/>
          </p:cNvSpPr>
          <p:nvPr>
            <p:ph type="sldNum" sz="quarter" idx="5"/>
          </p:nvPr>
        </p:nvSpPr>
        <p:spPr/>
        <p:txBody>
          <a:bodyPr/>
          <a:lstStyle/>
          <a:p>
            <a:fld id="{558B2ACF-117D-A642-BF63-180CD2D8AF12}" type="slidenum">
              <a:rPr lang="en-US" smtClean="0"/>
              <a:t>21</a:t>
            </a:fld>
            <a:endParaRPr lang="en-US"/>
          </a:p>
        </p:txBody>
      </p:sp>
    </p:spTree>
    <p:extLst>
      <p:ext uri="{BB962C8B-B14F-4D97-AF65-F5344CB8AC3E}">
        <p14:creationId xmlns:p14="http://schemas.microsoft.com/office/powerpoint/2010/main" val="2888432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was found that other Wolbachia did something else. The made it harder to viruses like those that cause dengue and malaria to replicate inside the mosquitoes. </a:t>
            </a:r>
          </a:p>
        </p:txBody>
      </p:sp>
      <p:sp>
        <p:nvSpPr>
          <p:cNvPr id="4" name="Slide Number Placeholder 3"/>
          <p:cNvSpPr>
            <a:spLocks noGrp="1"/>
          </p:cNvSpPr>
          <p:nvPr>
            <p:ph type="sldNum" sz="quarter" idx="5"/>
          </p:nvPr>
        </p:nvSpPr>
        <p:spPr/>
        <p:txBody>
          <a:bodyPr/>
          <a:lstStyle/>
          <a:p>
            <a:fld id="{558B2ACF-117D-A642-BF63-180CD2D8AF12}" type="slidenum">
              <a:rPr lang="en-US" smtClean="0"/>
              <a:t>22</a:t>
            </a:fld>
            <a:endParaRPr lang="en-US"/>
          </a:p>
        </p:txBody>
      </p:sp>
    </p:spTree>
    <p:extLst>
      <p:ext uri="{BB962C8B-B14F-4D97-AF65-F5344CB8AC3E}">
        <p14:creationId xmlns:p14="http://schemas.microsoft.com/office/powerpoint/2010/main" val="1834052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and Melinda Gates Foundation is paying researchers to release mosquitoes carrying these Wolbachia into communities. </a:t>
            </a:r>
          </a:p>
          <a:p>
            <a:endParaRPr lang="en-US" dirty="0"/>
          </a:p>
          <a:p>
            <a:r>
              <a:rPr lang="en-US" dirty="0"/>
              <a:t>References:</a:t>
            </a:r>
          </a:p>
          <a:p>
            <a:r>
              <a:rPr lang="en-US" dirty="0">
                <a:hlinkClick r:id="rId3"/>
              </a:rPr>
              <a:t>http://www.eliminatedengue.com/program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23</a:t>
            </a:fld>
            <a:endParaRPr lang="en-US"/>
          </a:p>
        </p:txBody>
      </p:sp>
    </p:spTree>
    <p:extLst>
      <p:ext uri="{BB962C8B-B14F-4D97-AF65-F5344CB8AC3E}">
        <p14:creationId xmlns:p14="http://schemas.microsoft.com/office/powerpoint/2010/main" val="35355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24</a:t>
            </a:fld>
            <a:endParaRPr lang="en-US"/>
          </a:p>
        </p:txBody>
      </p:sp>
    </p:spTree>
    <p:extLst>
      <p:ext uri="{BB962C8B-B14F-4D97-AF65-F5344CB8AC3E}">
        <p14:creationId xmlns:p14="http://schemas.microsoft.com/office/powerpoint/2010/main" val="371422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25</a:t>
            </a:fld>
            <a:endParaRPr lang="en-US"/>
          </a:p>
        </p:txBody>
      </p:sp>
    </p:spTree>
    <p:extLst>
      <p:ext uri="{BB962C8B-B14F-4D97-AF65-F5344CB8AC3E}">
        <p14:creationId xmlns:p14="http://schemas.microsoft.com/office/powerpoint/2010/main" val="1883973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researchers use sequencing technologies like being used as part of the bean beetle microbiome project, they find that the crypts mostly have bacteria in the genus </a:t>
            </a:r>
            <a:r>
              <a:rPr lang="en-US" dirty="0" err="1"/>
              <a:t>Burkholderia</a:t>
            </a:r>
            <a:r>
              <a:rPr lang="en-US" dirty="0"/>
              <a:t>, which are less common in other sections of the gut. </a:t>
            </a:r>
          </a:p>
        </p:txBody>
      </p:sp>
      <p:sp>
        <p:nvSpPr>
          <p:cNvPr id="4" name="Slide Number Placeholder 3"/>
          <p:cNvSpPr>
            <a:spLocks noGrp="1"/>
          </p:cNvSpPr>
          <p:nvPr>
            <p:ph type="sldNum" sz="quarter" idx="10"/>
          </p:nvPr>
        </p:nvSpPr>
        <p:spPr/>
        <p:txBody>
          <a:bodyPr/>
          <a:lstStyle/>
          <a:p>
            <a:fld id="{8FB328AF-29F0-554A-A4AA-C6EBEDDB8D84}" type="slidenum">
              <a:rPr lang="en-US" smtClean="0"/>
              <a:t>26</a:t>
            </a:fld>
            <a:endParaRPr lang="en-US"/>
          </a:p>
        </p:txBody>
      </p:sp>
    </p:spTree>
    <p:extLst>
      <p:ext uri="{BB962C8B-B14F-4D97-AF65-F5344CB8AC3E}">
        <p14:creationId xmlns:p14="http://schemas.microsoft.com/office/powerpoint/2010/main" val="2980608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Burkholderia</a:t>
            </a:r>
            <a:r>
              <a:rPr lang="en-US" dirty="0"/>
              <a:t> bacteria can be fluorescently labeled and fed back to the bugs. Here, you can see that the crypts are full of green fluorescent protein (GFP) labeled bacteria. </a:t>
            </a:r>
          </a:p>
        </p:txBody>
      </p:sp>
      <p:sp>
        <p:nvSpPr>
          <p:cNvPr id="4" name="Slide Number Placeholder 3"/>
          <p:cNvSpPr>
            <a:spLocks noGrp="1"/>
          </p:cNvSpPr>
          <p:nvPr>
            <p:ph type="sldNum" sz="quarter" idx="10"/>
          </p:nvPr>
        </p:nvSpPr>
        <p:spPr/>
        <p:txBody>
          <a:bodyPr/>
          <a:lstStyle/>
          <a:p>
            <a:fld id="{8FB328AF-29F0-554A-A4AA-C6EBEDDB8D84}" type="slidenum">
              <a:rPr lang="en-US" smtClean="0"/>
              <a:t>27</a:t>
            </a:fld>
            <a:endParaRPr lang="en-US"/>
          </a:p>
        </p:txBody>
      </p:sp>
    </p:spTree>
    <p:extLst>
      <p:ext uri="{BB962C8B-B14F-4D97-AF65-F5344CB8AC3E}">
        <p14:creationId xmlns:p14="http://schemas.microsoft.com/office/powerpoint/2010/main" val="44336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with </a:t>
            </a:r>
            <a:r>
              <a:rPr lang="en-US" i="1" dirty="0" err="1"/>
              <a:t>Burkholderia</a:t>
            </a:r>
            <a:r>
              <a:rPr lang="en-US" dirty="0"/>
              <a:t> has a number of benefits for the bugs. Here, we see that it increases survival over time relative to bugs not given </a:t>
            </a:r>
            <a:r>
              <a:rPr lang="en-US" i="1" dirty="0" err="1"/>
              <a:t>Burkholderia</a:t>
            </a:r>
            <a:r>
              <a:rPr lang="en-US" i="1" dirty="0"/>
              <a:t>. </a:t>
            </a:r>
          </a:p>
          <a:p>
            <a:endParaRPr lang="en-US" i="1" dirty="0"/>
          </a:p>
          <a:p>
            <a:endParaRPr lang="en-US" i="1" dirty="0"/>
          </a:p>
          <a:p>
            <a:r>
              <a:rPr lang="en-US" i="0" dirty="0"/>
              <a:t>References:</a:t>
            </a:r>
          </a:p>
          <a:p>
            <a:r>
              <a:rPr lang="en-US" i="0" dirty="0"/>
              <a:t>N.M. Gerardo, unpublished. </a:t>
            </a:r>
          </a:p>
        </p:txBody>
      </p:sp>
      <p:sp>
        <p:nvSpPr>
          <p:cNvPr id="4" name="Slide Number Placeholder 3"/>
          <p:cNvSpPr>
            <a:spLocks noGrp="1"/>
          </p:cNvSpPr>
          <p:nvPr>
            <p:ph type="sldNum" sz="quarter" idx="5"/>
          </p:nvPr>
        </p:nvSpPr>
        <p:spPr/>
        <p:txBody>
          <a:bodyPr/>
          <a:lstStyle/>
          <a:p>
            <a:fld id="{558B2ACF-117D-A642-BF63-180CD2D8AF12}" type="slidenum">
              <a:rPr lang="en-US" smtClean="0"/>
              <a:t>28</a:t>
            </a:fld>
            <a:endParaRPr lang="en-US"/>
          </a:p>
        </p:txBody>
      </p:sp>
    </p:spTree>
    <p:extLst>
      <p:ext uri="{BB962C8B-B14F-4D97-AF65-F5344CB8AC3E}">
        <p14:creationId xmlns:p14="http://schemas.microsoft.com/office/powerpoint/2010/main" val="1428492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29</a:t>
            </a:fld>
            <a:endParaRPr lang="en-US"/>
          </a:p>
        </p:txBody>
      </p:sp>
    </p:spTree>
    <p:extLst>
      <p:ext uri="{BB962C8B-B14F-4D97-AF65-F5344CB8AC3E}">
        <p14:creationId xmlns:p14="http://schemas.microsoft.com/office/powerpoint/2010/main" val="3164300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in bee associated microbes is in part because of declining bee populations in the United States. </a:t>
            </a:r>
          </a:p>
        </p:txBody>
      </p:sp>
      <p:sp>
        <p:nvSpPr>
          <p:cNvPr id="4" name="Slide Number Placeholder 3"/>
          <p:cNvSpPr>
            <a:spLocks noGrp="1"/>
          </p:cNvSpPr>
          <p:nvPr>
            <p:ph type="sldNum" sz="quarter" idx="5"/>
          </p:nvPr>
        </p:nvSpPr>
        <p:spPr/>
        <p:txBody>
          <a:bodyPr/>
          <a:lstStyle/>
          <a:p>
            <a:fld id="{558B2ACF-117D-A642-BF63-180CD2D8AF12}" type="slidenum">
              <a:rPr lang="en-US" smtClean="0"/>
              <a:t>30</a:t>
            </a:fld>
            <a:endParaRPr lang="en-US"/>
          </a:p>
        </p:txBody>
      </p:sp>
    </p:spTree>
    <p:extLst>
      <p:ext uri="{BB962C8B-B14F-4D97-AF65-F5344CB8AC3E}">
        <p14:creationId xmlns:p14="http://schemas.microsoft.com/office/powerpoint/2010/main" val="282602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5</a:t>
            </a:fld>
            <a:endParaRPr lang="en-US"/>
          </a:p>
        </p:txBody>
      </p:sp>
    </p:spTree>
    <p:extLst>
      <p:ext uri="{BB962C8B-B14F-4D97-AF65-F5344CB8AC3E}">
        <p14:creationId xmlns:p14="http://schemas.microsoft.com/office/powerpoint/2010/main" val="3572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humans, each part of the bee has a specialized bacterial community. </a:t>
            </a:r>
          </a:p>
        </p:txBody>
      </p:sp>
      <p:sp>
        <p:nvSpPr>
          <p:cNvPr id="4" name="Slide Number Placeholder 3"/>
          <p:cNvSpPr>
            <a:spLocks noGrp="1"/>
          </p:cNvSpPr>
          <p:nvPr>
            <p:ph type="sldNum" sz="quarter" idx="5"/>
          </p:nvPr>
        </p:nvSpPr>
        <p:spPr/>
        <p:txBody>
          <a:bodyPr/>
          <a:lstStyle/>
          <a:p>
            <a:fld id="{558B2ACF-117D-A642-BF63-180CD2D8AF12}" type="slidenum">
              <a:rPr lang="en-US" smtClean="0"/>
              <a:t>31</a:t>
            </a:fld>
            <a:endParaRPr lang="en-US"/>
          </a:p>
        </p:txBody>
      </p:sp>
    </p:spTree>
    <p:extLst>
      <p:ext uri="{BB962C8B-B14F-4D97-AF65-F5344CB8AC3E}">
        <p14:creationId xmlns:p14="http://schemas.microsoft.com/office/powerpoint/2010/main" val="345587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a lot of similarities between the impacts of microbes on bee physiology and the impacts of microbes on animal physiology, making them a model organism to study host-microbe interactions.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Zheng, H., Steele, M. I., Leonard, S. P., Motta, E. V. S., and Moran, N. A. (2018). Honey bees as models for gut microbiota research. </a:t>
            </a:r>
            <a:r>
              <a:rPr lang="en-US" i="1" dirty="0">
                <a:effectLst/>
              </a:rPr>
              <a:t>Lab Anim. (NY).</a:t>
            </a:r>
            <a:r>
              <a:rPr lang="en-US" dirty="0">
                <a:effectLst/>
              </a:rPr>
              <a:t> 47, 317–325. doi:10.1038/s41684-018-0173-x.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Raymann</a:t>
            </a:r>
            <a:r>
              <a:rPr lang="en-US" dirty="0">
                <a:effectLst/>
              </a:rPr>
              <a:t>, K., and Moran, N. A. (2018). The role of the gut microbiome in health and disease of adult honey bee workers. </a:t>
            </a:r>
            <a:r>
              <a:rPr lang="en-US" i="1" dirty="0" err="1">
                <a:effectLst/>
              </a:rPr>
              <a:t>Curr</a:t>
            </a:r>
            <a:r>
              <a:rPr lang="en-US" i="1" dirty="0">
                <a:effectLst/>
              </a:rPr>
              <a:t>. </a:t>
            </a:r>
            <a:r>
              <a:rPr lang="en-US" i="1" dirty="0" err="1">
                <a:effectLst/>
              </a:rPr>
              <a:t>Opin</a:t>
            </a:r>
            <a:r>
              <a:rPr lang="en-US" i="1" dirty="0">
                <a:effectLst/>
              </a:rPr>
              <a:t>. Insect Sci.</a:t>
            </a:r>
            <a:r>
              <a:rPr lang="en-US" dirty="0">
                <a:effectLst/>
              </a:rPr>
              <a:t> 26, 97–104. doi:10.1016/j.cois.2018.02.012.</a:t>
            </a:r>
          </a:p>
          <a:p>
            <a:endParaRPr lang="en-US" dirty="0"/>
          </a:p>
          <a:p>
            <a:endParaRPr lang="en-US" dirty="0"/>
          </a:p>
          <a:p>
            <a:endParaRPr lang="en-US" dirty="0"/>
          </a:p>
          <a:p>
            <a:r>
              <a:rPr lang="en-US" dirty="0"/>
              <a:t>References</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32</a:t>
            </a:fld>
            <a:endParaRPr lang="en-US"/>
          </a:p>
        </p:txBody>
      </p:sp>
    </p:spTree>
    <p:extLst>
      <p:ext uri="{BB962C8B-B14F-4D97-AF65-F5344CB8AC3E}">
        <p14:creationId xmlns:p14="http://schemas.microsoft.com/office/powerpoint/2010/main" val="3980759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33</a:t>
            </a:fld>
            <a:endParaRPr lang="en-US"/>
          </a:p>
        </p:txBody>
      </p:sp>
    </p:spTree>
    <p:extLst>
      <p:ext uri="{BB962C8B-B14F-4D97-AF65-F5344CB8AC3E}">
        <p14:creationId xmlns:p14="http://schemas.microsoft.com/office/powerpoint/2010/main" val="111016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34</a:t>
            </a:fld>
            <a:endParaRPr lang="en-US"/>
          </a:p>
        </p:txBody>
      </p:sp>
    </p:spTree>
    <p:extLst>
      <p:ext uri="{BB962C8B-B14F-4D97-AF65-F5344CB8AC3E}">
        <p14:creationId xmlns:p14="http://schemas.microsoft.com/office/powerpoint/2010/main" val="886915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35</a:t>
            </a:fld>
            <a:endParaRPr lang="en-US"/>
          </a:p>
        </p:txBody>
      </p:sp>
    </p:spTree>
    <p:extLst>
      <p:ext uri="{BB962C8B-B14F-4D97-AF65-F5344CB8AC3E}">
        <p14:creationId xmlns:p14="http://schemas.microsoft.com/office/powerpoint/2010/main" val="186919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6</a:t>
            </a:fld>
            <a:endParaRPr lang="en-US"/>
          </a:p>
        </p:txBody>
      </p:sp>
    </p:spTree>
    <p:extLst>
      <p:ext uri="{BB962C8B-B14F-4D97-AF65-F5344CB8AC3E}">
        <p14:creationId xmlns:p14="http://schemas.microsoft.com/office/powerpoint/2010/main" val="331128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humans have microbiomes. Many organisms, from chickens to the crops we grow, are associated with a complex community of microbes.</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Ley, R. E., Hamady, M., </a:t>
            </a:r>
            <a:r>
              <a:rPr lang="en-US" dirty="0" err="1">
                <a:effectLst/>
              </a:rPr>
              <a:t>Lozupone</a:t>
            </a:r>
            <a:r>
              <a:rPr lang="en-US" dirty="0">
                <a:effectLst/>
              </a:rPr>
              <a:t>, C., </a:t>
            </a:r>
            <a:r>
              <a:rPr lang="en-US" dirty="0" err="1">
                <a:effectLst/>
              </a:rPr>
              <a:t>Turnbaugh</a:t>
            </a:r>
            <a:r>
              <a:rPr lang="en-US" dirty="0">
                <a:effectLst/>
              </a:rPr>
              <a:t>, P. J., Ramey, R. R., Bircher, J. S., et al. (2008). Evolution of Mammals and Their Gut Microbes. </a:t>
            </a:r>
            <a:r>
              <a:rPr lang="en-US" i="1" dirty="0">
                <a:effectLst/>
              </a:rPr>
              <a:t>Science (80-. ).</a:t>
            </a:r>
            <a:r>
              <a:rPr lang="en-US" dirty="0">
                <a:effectLst/>
              </a:rPr>
              <a:t> 320, 1647–1651. doi:10.1126/science.1155725.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McFall-Ngai, M., Hadfield, M. G., Bosch, T. C. G., Carey, H. V, </a:t>
            </a:r>
            <a:r>
              <a:rPr lang="en-US" dirty="0" err="1">
                <a:effectLst/>
              </a:rPr>
              <a:t>Domazet-Lošo</a:t>
            </a:r>
            <a:r>
              <a:rPr lang="en-US" dirty="0">
                <a:effectLst/>
              </a:rPr>
              <a:t>, T., Douglas, A. E., et al. (2013). Animals in a bacterial world, a new imperative for the life sciences. </a:t>
            </a:r>
            <a:r>
              <a:rPr lang="en-US" i="1" dirty="0">
                <a:effectLst/>
              </a:rPr>
              <a:t>Proc. Natl. Acad. Sci. U. S. A.</a:t>
            </a:r>
            <a:r>
              <a:rPr lang="en-US" dirty="0">
                <a:effectLst/>
              </a:rPr>
              <a:t> 110, 3229–3236. doi:10.1073/pnas.1218525110/-/</a:t>
            </a:r>
            <a:r>
              <a:rPr lang="en-US" dirty="0" err="1">
                <a:effectLst/>
              </a:rPr>
              <a:t>DCSupplemental</a:t>
            </a:r>
            <a:r>
              <a:rPr lang="en-US" dirty="0">
                <a:effectLst/>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Weiss, B., and Aksoy, S. (2011). Microbiome influences on insect host vector competence. </a:t>
            </a:r>
            <a:r>
              <a:rPr lang="en-US" i="1" dirty="0">
                <a:effectLst/>
              </a:rPr>
              <a:t>Trends </a:t>
            </a:r>
            <a:r>
              <a:rPr lang="en-US" i="1" dirty="0" err="1">
                <a:effectLst/>
              </a:rPr>
              <a:t>Parasitol</a:t>
            </a:r>
            <a:r>
              <a:rPr lang="en-US" i="1" dirty="0">
                <a:effectLst/>
              </a:rPr>
              <a:t>.</a:t>
            </a:r>
            <a:r>
              <a:rPr lang="en-US" dirty="0">
                <a:effectLst/>
              </a:rPr>
              <a:t> 27, 514–522. doi:10.1016/j.pt.2011.05.001.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Christian, N., Whitaker, B. K., and Clay, K. (2015). Microbiomes: unifying animal and plant systems through the lens of community ecology theory. </a:t>
            </a:r>
            <a:r>
              <a:rPr lang="en-US" i="1" dirty="0">
                <a:effectLst/>
              </a:rPr>
              <a:t>Front. Microbiol.</a:t>
            </a:r>
            <a:r>
              <a:rPr lang="en-US" dirty="0">
                <a:effectLst/>
              </a:rPr>
              <a:t> 6, 1–15. doi:10.3389/fmicb.2015.00869.</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7</a:t>
            </a:fld>
            <a:endParaRPr lang="en-US"/>
          </a:p>
        </p:txBody>
      </p:sp>
    </p:spTree>
    <p:extLst>
      <p:ext uri="{BB962C8B-B14F-4D97-AF65-F5344CB8AC3E}">
        <p14:creationId xmlns:p14="http://schemas.microsoft.com/office/powerpoint/2010/main" val="220589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humans, this revolution has come with unprecedented interest in the roles that microbes may play in shaping our health and in how we interact with the environment. It has changed our willingness to take antibiotics without clear evidence of a harmful bacterial infection. It has shape research into many diseases, from obesity to anxiety. </a:t>
            </a:r>
          </a:p>
        </p:txBody>
      </p:sp>
      <p:sp>
        <p:nvSpPr>
          <p:cNvPr id="4" name="Slide Number Placeholder 3"/>
          <p:cNvSpPr>
            <a:spLocks noGrp="1"/>
          </p:cNvSpPr>
          <p:nvPr>
            <p:ph type="sldNum" sz="quarter" idx="5"/>
          </p:nvPr>
        </p:nvSpPr>
        <p:spPr/>
        <p:txBody>
          <a:bodyPr/>
          <a:lstStyle/>
          <a:p>
            <a:fld id="{558B2ACF-117D-A642-BF63-180CD2D8AF12}" type="slidenum">
              <a:rPr lang="en-US" smtClean="0"/>
              <a:t>9</a:t>
            </a:fld>
            <a:endParaRPr lang="en-US"/>
          </a:p>
        </p:txBody>
      </p:sp>
    </p:spTree>
    <p:extLst>
      <p:ext uri="{BB962C8B-B14F-4D97-AF65-F5344CB8AC3E}">
        <p14:creationId xmlns:p14="http://schemas.microsoft.com/office/powerpoint/2010/main" val="357893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are many, many studies, some of which are high quality science and show a clear causal relationship between a microbe or microbes and diseases. In other cases, the research is only in its infancy and it likely not at the stage where it should shape practice. Despite this, more an more companies are exploiting interest in the microbiome to cell products, like these probiotics that cause $50 a bottle. </a:t>
            </a:r>
          </a:p>
        </p:txBody>
      </p:sp>
      <p:sp>
        <p:nvSpPr>
          <p:cNvPr id="4" name="Slide Number Placeholder 3"/>
          <p:cNvSpPr>
            <a:spLocks noGrp="1"/>
          </p:cNvSpPr>
          <p:nvPr>
            <p:ph type="sldNum" sz="quarter" idx="5"/>
          </p:nvPr>
        </p:nvSpPr>
        <p:spPr/>
        <p:txBody>
          <a:bodyPr/>
          <a:lstStyle/>
          <a:p>
            <a:fld id="{558B2ACF-117D-A642-BF63-180CD2D8AF12}" type="slidenum">
              <a:rPr lang="en-US" smtClean="0"/>
              <a:t>14</a:t>
            </a:fld>
            <a:endParaRPr lang="en-US"/>
          </a:p>
        </p:txBody>
      </p:sp>
    </p:spTree>
    <p:extLst>
      <p:ext uri="{BB962C8B-B14F-4D97-AF65-F5344CB8AC3E}">
        <p14:creationId xmlns:p14="http://schemas.microsoft.com/office/powerpoint/2010/main" val="223064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are important for a number of reasons. They pollinate our plants. They are food for many animals. The transmit disease. In fact, mosquitoes are considered the most deadly animals on earth because they transmit diseases to humans.</a:t>
            </a:r>
          </a:p>
        </p:txBody>
      </p:sp>
      <p:sp>
        <p:nvSpPr>
          <p:cNvPr id="4" name="Slide Number Placeholder 3"/>
          <p:cNvSpPr>
            <a:spLocks noGrp="1"/>
          </p:cNvSpPr>
          <p:nvPr>
            <p:ph type="sldNum" sz="quarter" idx="5"/>
          </p:nvPr>
        </p:nvSpPr>
        <p:spPr/>
        <p:txBody>
          <a:bodyPr/>
          <a:lstStyle/>
          <a:p>
            <a:fld id="{558B2ACF-117D-A642-BF63-180CD2D8AF12}" type="slidenum">
              <a:rPr lang="en-US" smtClean="0"/>
              <a:t>18</a:t>
            </a:fld>
            <a:endParaRPr lang="en-US"/>
          </a:p>
        </p:txBody>
      </p:sp>
    </p:spTree>
    <p:extLst>
      <p:ext uri="{BB962C8B-B14F-4D97-AF65-F5344CB8AC3E}">
        <p14:creationId xmlns:p14="http://schemas.microsoft.com/office/powerpoint/2010/main" val="420237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importance, we have studied many aspects of insect biology, including their association with bacteria, for centuries. </a:t>
            </a:r>
            <a:br>
              <a:rPr lang="en-US" dirty="0"/>
            </a:br>
            <a:r>
              <a:rPr lang="en-US" dirty="0"/>
              <a:t>Many insect systems also serve as models for studying animal-microbe interactions more generally because insects tend to have simpler microbially communities inside of them than vertebrates, including humans.</a:t>
            </a:r>
          </a:p>
          <a:p>
            <a:endParaRPr lang="en-US" dirty="0"/>
          </a:p>
          <a:p>
            <a:r>
              <a:rPr lang="en-US" dirty="0"/>
              <a:t>Here is an image of one of the best-studied and most common insect-associated bacteria. The circles are Wolbachia bacteria that live inside insect cells. It has been estimated that more than 60% species of insects are associated with Wolbachia.  </a:t>
            </a:r>
          </a:p>
        </p:txBody>
      </p:sp>
      <p:sp>
        <p:nvSpPr>
          <p:cNvPr id="4" name="Slide Number Placeholder 3"/>
          <p:cNvSpPr>
            <a:spLocks noGrp="1"/>
          </p:cNvSpPr>
          <p:nvPr>
            <p:ph type="sldNum" sz="quarter" idx="5"/>
          </p:nvPr>
        </p:nvSpPr>
        <p:spPr/>
        <p:txBody>
          <a:bodyPr/>
          <a:lstStyle/>
          <a:p>
            <a:fld id="{558B2ACF-117D-A642-BF63-180CD2D8AF12}" type="slidenum">
              <a:rPr lang="en-US" smtClean="0"/>
              <a:t>19</a:t>
            </a:fld>
            <a:endParaRPr lang="en-US"/>
          </a:p>
        </p:txBody>
      </p:sp>
    </p:spTree>
    <p:extLst>
      <p:ext uri="{BB962C8B-B14F-4D97-AF65-F5344CB8AC3E}">
        <p14:creationId xmlns:p14="http://schemas.microsoft.com/office/powerpoint/2010/main" val="156941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have been used to try and lessen the ability of mosquitoes to vector diseases. The first work involved introducing Wolbachia into mosquitoes that shortened their life long enough that they could pass on the bacteria to their children but short enough that viruses like dengue did not have enough time to develop. </a:t>
            </a:r>
          </a:p>
        </p:txBody>
      </p:sp>
      <p:sp>
        <p:nvSpPr>
          <p:cNvPr id="4" name="Slide Number Placeholder 3"/>
          <p:cNvSpPr>
            <a:spLocks noGrp="1"/>
          </p:cNvSpPr>
          <p:nvPr>
            <p:ph type="sldNum" sz="quarter" idx="5"/>
          </p:nvPr>
        </p:nvSpPr>
        <p:spPr/>
        <p:txBody>
          <a:bodyPr/>
          <a:lstStyle/>
          <a:p>
            <a:fld id="{558B2ACF-117D-A642-BF63-180CD2D8AF12}" type="slidenum">
              <a:rPr lang="en-US" smtClean="0"/>
              <a:t>20</a:t>
            </a:fld>
            <a:endParaRPr lang="en-US"/>
          </a:p>
        </p:txBody>
      </p:sp>
    </p:spTree>
    <p:extLst>
      <p:ext uri="{BB962C8B-B14F-4D97-AF65-F5344CB8AC3E}">
        <p14:creationId xmlns:p14="http://schemas.microsoft.com/office/powerpoint/2010/main" val="331104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71093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597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90779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46791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79D8CE-13C0-ED49-A12C-A38FA5733B5E}"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8809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79D8CE-13C0-ED49-A12C-A38FA5733B5E}"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5138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9D8CE-13C0-ED49-A12C-A38FA5733B5E}"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04424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9D8CE-13C0-ED49-A12C-A38FA5733B5E}"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4581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9D8CE-13C0-ED49-A12C-A38FA5733B5E}"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5243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97594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7654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venir Next" panose="020B0503020202020204" pitchFamily="34" charset="0"/>
              </a:defRPr>
            </a:lvl1pPr>
          </a:lstStyle>
          <a:p>
            <a:fld id="{9879D8CE-13C0-ED49-A12C-A38FA5733B5E}" type="datetimeFigureOut">
              <a:rPr lang="en-US" smtClean="0"/>
              <a:pPr/>
              <a:t>5/15/2023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venir Next" panose="020B0503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venir Next" panose="020B0503020202020204" pitchFamily="34" charset="0"/>
              </a:defRPr>
            </a:lvl1pPr>
          </a:lstStyle>
          <a:p>
            <a:fld id="{9EC8B948-7E7B-724E-86B5-2030E8B80A4D}" type="slidenum">
              <a:rPr lang="en-US" smtClean="0"/>
              <a:pPr/>
              <a:t>‹#›</a:t>
            </a:fld>
            <a:endParaRPr lang="en-US" dirty="0"/>
          </a:p>
        </p:txBody>
      </p:sp>
    </p:spTree>
    <p:extLst>
      <p:ext uri="{BB962C8B-B14F-4D97-AF65-F5344CB8AC3E}">
        <p14:creationId xmlns:p14="http://schemas.microsoft.com/office/powerpoint/2010/main" val="320834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22.tiff"/><Relationship Id="rId4" Type="http://schemas.openxmlformats.org/officeDocument/2006/relationships/image" Target="../media/image41.tiff"/></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tiff"/><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927550-1CC5-5C45-99A3-C1095A41F9EC}"/>
              </a:ext>
            </a:extLst>
          </p:cNvPr>
          <p:cNvSpPr txBox="1"/>
          <p:nvPr/>
        </p:nvSpPr>
        <p:spPr>
          <a:xfrm>
            <a:off x="2196407" y="345688"/>
            <a:ext cx="4990149" cy="646331"/>
          </a:xfrm>
          <a:prstGeom prst="rect">
            <a:avLst/>
          </a:prstGeom>
          <a:noFill/>
        </p:spPr>
        <p:txBody>
          <a:bodyPr wrap="none" rtlCol="0">
            <a:spAutoFit/>
          </a:bodyPr>
          <a:lstStyle/>
          <a:p>
            <a:r>
              <a:rPr lang="en-US" sz="3600" dirty="0">
                <a:latin typeface="Avenir Next" panose="020B0503020202020204" pitchFamily="34" charset="0"/>
              </a:rPr>
              <a:t>What is a Microbiome?</a:t>
            </a:r>
          </a:p>
        </p:txBody>
      </p:sp>
      <p:sp>
        <p:nvSpPr>
          <p:cNvPr id="2" name="TextBox 1">
            <a:extLst>
              <a:ext uri="{FF2B5EF4-FFF2-40B4-BE49-F238E27FC236}">
                <a16:creationId xmlns:a16="http://schemas.microsoft.com/office/drawing/2014/main" id="{F85BFCDB-0C08-1514-D08A-0F8A0CCD2D57}"/>
              </a:ext>
            </a:extLst>
          </p:cNvPr>
          <p:cNvSpPr txBox="1"/>
          <p:nvPr/>
        </p:nvSpPr>
        <p:spPr>
          <a:xfrm>
            <a:off x="1051034" y="1524000"/>
            <a:ext cx="7242066"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 group of microorganisms that are present in an organism (e.g., living together on skin) or more generally in an environment (e.g., soil)</a:t>
            </a:r>
          </a:p>
          <a:p>
            <a:pPr marL="285750" indent="-285750">
              <a:buFont typeface="Arial" panose="020B0604020202020204" pitchFamily="34" charset="0"/>
              <a:buChar char="•"/>
            </a:pPr>
            <a:r>
              <a:rPr lang="en-US" dirty="0"/>
              <a:t>Includes bacteria, fungi, viruses, phages, archaea</a:t>
            </a:r>
          </a:p>
        </p:txBody>
      </p:sp>
    </p:spTree>
    <p:extLst>
      <p:ext uri="{BB962C8B-B14F-4D97-AF65-F5344CB8AC3E}">
        <p14:creationId xmlns:p14="http://schemas.microsoft.com/office/powerpoint/2010/main" val="155484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a:extLst>
              <a:ext uri="{FF2B5EF4-FFF2-40B4-BE49-F238E27FC236}">
                <a16:creationId xmlns:a16="http://schemas.microsoft.com/office/drawing/2014/main" id="{2135F3E6-6640-9F4D-8A42-2B013BEDD2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7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a:extLst>
              <a:ext uri="{FF2B5EF4-FFF2-40B4-BE49-F238E27FC236}">
                <a16:creationId xmlns:a16="http://schemas.microsoft.com/office/drawing/2014/main" id="{94A69F0E-C284-8D42-B20E-E86A218E6D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6" name="Picture 4">
            <a:extLst>
              <a:ext uri="{FF2B5EF4-FFF2-40B4-BE49-F238E27FC236}">
                <a16:creationId xmlns:a16="http://schemas.microsoft.com/office/drawing/2014/main" id="{482BEAAA-4FFB-D04C-9444-7BE6AD2A0E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1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a:extLst>
              <a:ext uri="{FF2B5EF4-FFF2-40B4-BE49-F238E27FC236}">
                <a16:creationId xmlns:a16="http://schemas.microsoft.com/office/drawing/2014/main" id="{4EFC77E0-7AE1-D847-95C4-3A411C15E4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4">
            <a:extLst>
              <a:ext uri="{FF2B5EF4-FFF2-40B4-BE49-F238E27FC236}">
                <a16:creationId xmlns:a16="http://schemas.microsoft.com/office/drawing/2014/main" id="{D0EBC33B-0D0F-004C-9F8F-A6A7BE448CE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8">
            <a:extLst>
              <a:ext uri="{FF2B5EF4-FFF2-40B4-BE49-F238E27FC236}">
                <a16:creationId xmlns:a16="http://schemas.microsoft.com/office/drawing/2014/main" id="{38F61F4B-1A42-5340-A976-A3F6E40FBC5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2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6">
            <a:extLst>
              <a:ext uri="{FF2B5EF4-FFF2-40B4-BE49-F238E27FC236}">
                <a16:creationId xmlns:a16="http://schemas.microsoft.com/office/drawing/2014/main" id="{2DF93EFF-4C26-0846-AE92-69E8183110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4">
            <a:extLst>
              <a:ext uri="{FF2B5EF4-FFF2-40B4-BE49-F238E27FC236}">
                <a16:creationId xmlns:a16="http://schemas.microsoft.com/office/drawing/2014/main" id="{342EB1F9-B3E9-824D-8CBE-0F48869B45F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8">
            <a:extLst>
              <a:ext uri="{FF2B5EF4-FFF2-40B4-BE49-F238E27FC236}">
                <a16:creationId xmlns:a16="http://schemas.microsoft.com/office/drawing/2014/main" id="{9431ECA4-339D-CB43-B524-1CEE8148A29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10">
            <a:extLst>
              <a:ext uri="{FF2B5EF4-FFF2-40B4-BE49-F238E27FC236}">
                <a16:creationId xmlns:a16="http://schemas.microsoft.com/office/drawing/2014/main" id="{33F6F90C-99CA-234D-A380-B354CD596E9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7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a:extLst>
              <a:ext uri="{FF2B5EF4-FFF2-40B4-BE49-F238E27FC236}">
                <a16:creationId xmlns:a16="http://schemas.microsoft.com/office/drawing/2014/main" id="{6A7BFCA7-27CF-434C-AEA7-75AF753C02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8" name="Picture 4">
            <a:extLst>
              <a:ext uri="{FF2B5EF4-FFF2-40B4-BE49-F238E27FC236}">
                <a16:creationId xmlns:a16="http://schemas.microsoft.com/office/drawing/2014/main" id="{827F966C-451A-5648-8837-0F8E02452F0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8">
            <a:extLst>
              <a:ext uri="{FF2B5EF4-FFF2-40B4-BE49-F238E27FC236}">
                <a16:creationId xmlns:a16="http://schemas.microsoft.com/office/drawing/2014/main" id="{FFE2392F-3C7F-6147-9147-1E1DD814424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10">
            <a:extLst>
              <a:ext uri="{FF2B5EF4-FFF2-40B4-BE49-F238E27FC236}">
                <a16:creationId xmlns:a16="http://schemas.microsoft.com/office/drawing/2014/main" id="{3165C122-F4DF-4845-AA00-A3E2C20153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11">
            <a:extLst>
              <a:ext uri="{FF2B5EF4-FFF2-40B4-BE49-F238E27FC236}">
                <a16:creationId xmlns:a16="http://schemas.microsoft.com/office/drawing/2014/main" id="{6FF3E7CA-A9FF-C04F-AD96-C6BFF103474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325" y="3279775"/>
            <a:ext cx="36718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2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E150F9-3ACC-8241-B2F7-C556419C0525}"/>
              </a:ext>
            </a:extLst>
          </p:cNvPr>
          <p:cNvSpPr txBox="1"/>
          <p:nvPr/>
        </p:nvSpPr>
        <p:spPr>
          <a:xfrm>
            <a:off x="458758" y="289930"/>
            <a:ext cx="8226483" cy="1200329"/>
          </a:xfrm>
          <a:prstGeom prst="rect">
            <a:avLst/>
          </a:prstGeom>
          <a:noFill/>
        </p:spPr>
        <p:txBody>
          <a:bodyPr wrap="none" rtlCol="0">
            <a:spAutoFit/>
          </a:bodyPr>
          <a:lstStyle/>
          <a:p>
            <a:pPr algn="ctr"/>
            <a:r>
              <a:rPr lang="en-US" sz="3600" dirty="0">
                <a:latin typeface="Avenir Next" panose="020B0503020202020204" pitchFamily="34" charset="0"/>
              </a:rPr>
              <a:t>Why Study the Structure and Function </a:t>
            </a:r>
          </a:p>
          <a:p>
            <a:pPr algn="ctr"/>
            <a:r>
              <a:rPr lang="en-US" sz="3600" dirty="0">
                <a:latin typeface="Avenir Next" panose="020B0503020202020204" pitchFamily="34" charset="0"/>
              </a:rPr>
              <a:t>of Insect Microbiomes?</a:t>
            </a:r>
          </a:p>
        </p:txBody>
      </p:sp>
      <p:sp>
        <p:nvSpPr>
          <p:cNvPr id="2" name="TextBox 1">
            <a:extLst>
              <a:ext uri="{FF2B5EF4-FFF2-40B4-BE49-F238E27FC236}">
                <a16:creationId xmlns:a16="http://schemas.microsoft.com/office/drawing/2014/main" id="{8F873ECE-497A-E746-BBB8-77F22FE590A6}"/>
              </a:ext>
            </a:extLst>
          </p:cNvPr>
          <p:cNvSpPr txBox="1"/>
          <p:nvPr/>
        </p:nvSpPr>
        <p:spPr>
          <a:xfrm>
            <a:off x="3244841" y="1490259"/>
            <a:ext cx="2906565" cy="646331"/>
          </a:xfrm>
          <a:prstGeom prst="rect">
            <a:avLst/>
          </a:prstGeom>
          <a:noFill/>
        </p:spPr>
        <p:txBody>
          <a:bodyPr wrap="none" rtlCol="0">
            <a:spAutoFit/>
          </a:bodyPr>
          <a:lstStyle/>
          <a:p>
            <a:r>
              <a:rPr lang="en-US" sz="3600" dirty="0">
                <a:solidFill>
                  <a:srgbClr val="C00000"/>
                </a:solidFill>
                <a:latin typeface="Avenir Next" panose="020B0503020202020204" pitchFamily="34" charset="0"/>
              </a:rPr>
              <a:t>Why Insects?</a:t>
            </a:r>
          </a:p>
        </p:txBody>
      </p:sp>
      <p:sp>
        <p:nvSpPr>
          <p:cNvPr id="5" name="TextBox 4">
            <a:extLst>
              <a:ext uri="{FF2B5EF4-FFF2-40B4-BE49-F238E27FC236}">
                <a16:creationId xmlns:a16="http://schemas.microsoft.com/office/drawing/2014/main" id="{55554890-CBD7-ABE0-4C6D-0EA0E2BB66B5}"/>
              </a:ext>
            </a:extLst>
          </p:cNvPr>
          <p:cNvSpPr txBox="1"/>
          <p:nvPr/>
        </p:nvSpPr>
        <p:spPr>
          <a:xfrm>
            <a:off x="1040523" y="2554014"/>
            <a:ext cx="3873946" cy="1754326"/>
          </a:xfrm>
          <a:prstGeom prst="rect">
            <a:avLst/>
          </a:prstGeom>
          <a:noFill/>
        </p:spPr>
        <p:txBody>
          <a:bodyPr wrap="none" rtlCol="0">
            <a:spAutoFit/>
          </a:bodyPr>
          <a:lstStyle/>
          <a:p>
            <a:pPr marL="285750" indent="-285750">
              <a:buFont typeface="Arial" panose="020B0604020202020204" pitchFamily="34" charset="0"/>
              <a:buChar char="•"/>
            </a:pPr>
            <a:r>
              <a:rPr lang="en-US" dirty="0"/>
              <a:t>Diverse microbial associations</a:t>
            </a:r>
          </a:p>
          <a:p>
            <a:pPr marL="285750" indent="-285750">
              <a:buFont typeface="Arial" panose="020B0604020202020204" pitchFamily="34" charset="0"/>
              <a:buChar char="•"/>
            </a:pPr>
            <a:r>
              <a:rPr lang="en-US" dirty="0"/>
              <a:t>Crop pests</a:t>
            </a:r>
          </a:p>
          <a:p>
            <a:pPr marL="285750" indent="-285750">
              <a:buFont typeface="Arial" panose="020B0604020202020204" pitchFamily="34" charset="0"/>
              <a:buChar char="•"/>
            </a:pPr>
            <a:r>
              <a:rPr lang="en-US" dirty="0"/>
              <a:t>Vector disease</a:t>
            </a:r>
          </a:p>
          <a:p>
            <a:pPr marL="285750" indent="-285750">
              <a:buFont typeface="Arial" panose="020B0604020202020204" pitchFamily="34" charset="0"/>
              <a:buChar char="•"/>
            </a:pPr>
            <a:r>
              <a:rPr lang="en-US" dirty="0"/>
              <a:t>Important services (e.g., pollination)</a:t>
            </a:r>
          </a:p>
          <a:p>
            <a:pPr marL="285750" indent="-285750">
              <a:buFont typeface="Arial" panose="020B0604020202020204" pitchFamily="34" charset="0"/>
              <a:buChar char="•"/>
            </a:pPr>
            <a:r>
              <a:rPr lang="en-US" dirty="0"/>
              <a:t>They are animals like us</a:t>
            </a:r>
          </a:p>
          <a:p>
            <a:pPr marL="285750" indent="-285750">
              <a:buFont typeface="Arial" panose="020B0604020202020204" pitchFamily="34" charset="0"/>
              <a:buChar char="•"/>
            </a:pPr>
            <a:r>
              <a:rPr lang="en-US" dirty="0"/>
              <a:t>Lots of insect diversity</a:t>
            </a:r>
          </a:p>
        </p:txBody>
      </p:sp>
      <p:sp>
        <p:nvSpPr>
          <p:cNvPr id="6" name="TextBox 5">
            <a:extLst>
              <a:ext uri="{FF2B5EF4-FFF2-40B4-BE49-F238E27FC236}">
                <a16:creationId xmlns:a16="http://schemas.microsoft.com/office/drawing/2014/main" id="{7905C11A-D8EF-9B3C-8D35-C841B40C0F9D}"/>
              </a:ext>
            </a:extLst>
          </p:cNvPr>
          <p:cNvSpPr txBox="1"/>
          <p:nvPr/>
        </p:nvSpPr>
        <p:spPr>
          <a:xfrm>
            <a:off x="5165833" y="2554014"/>
            <a:ext cx="329236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Easy to rear</a:t>
            </a:r>
          </a:p>
          <a:p>
            <a:pPr marL="285750" indent="-285750">
              <a:buFont typeface="Arial" panose="020B0604020202020204" pitchFamily="34" charset="0"/>
              <a:buChar char="•"/>
            </a:pPr>
            <a:r>
              <a:rPr lang="en-US" dirty="0"/>
              <a:t>Abundant</a:t>
            </a:r>
          </a:p>
          <a:p>
            <a:pPr marL="285750" indent="-285750">
              <a:buFont typeface="Arial" panose="020B0604020202020204" pitchFamily="34" charset="0"/>
              <a:buChar char="•"/>
            </a:pPr>
            <a:r>
              <a:rPr lang="en-US" dirty="0"/>
              <a:t>Cheap</a:t>
            </a:r>
          </a:p>
          <a:p>
            <a:pPr marL="285750" indent="-285750">
              <a:buFont typeface="Arial" panose="020B0604020202020204" pitchFamily="34" charset="0"/>
              <a:buChar char="•"/>
            </a:pPr>
            <a:r>
              <a:rPr lang="en-US" dirty="0"/>
              <a:t>Quick life cycle</a:t>
            </a:r>
          </a:p>
          <a:p>
            <a:pPr marL="285750" indent="-285750">
              <a:buFont typeface="Arial" panose="020B0604020202020204" pitchFamily="34" charset="0"/>
              <a:buChar char="•"/>
            </a:pPr>
            <a:r>
              <a:rPr lang="en-US" dirty="0"/>
              <a:t>Safer and require less permits than humans</a:t>
            </a:r>
          </a:p>
          <a:p>
            <a:pPr marL="285750" indent="-285750">
              <a:buFont typeface="Arial" panose="020B0604020202020204" pitchFamily="34" charset="0"/>
              <a:buChar char="•"/>
            </a:pPr>
            <a:r>
              <a:rPr lang="en-US" dirty="0"/>
              <a:t>Large sample sizes</a:t>
            </a:r>
          </a:p>
        </p:txBody>
      </p:sp>
    </p:spTree>
    <p:extLst>
      <p:ext uri="{BB962C8B-B14F-4D97-AF65-F5344CB8AC3E}">
        <p14:creationId xmlns:p14="http://schemas.microsoft.com/office/powerpoint/2010/main" val="189164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52"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2225" y="3429000"/>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63" y="3429000"/>
            <a:ext cx="2446302" cy="1836638"/>
          </a:xfrm>
          <a:prstGeom prst="rect">
            <a:avLst/>
          </a:prstGeom>
        </p:spPr>
      </p:pic>
    </p:spTree>
    <p:extLst>
      <p:ext uri="{BB962C8B-B14F-4D97-AF65-F5344CB8AC3E}">
        <p14:creationId xmlns:p14="http://schemas.microsoft.com/office/powerpoint/2010/main" val="41914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67459"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8420" y="4700239"/>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9958" y="4700239"/>
            <a:ext cx="2446302" cy="1836638"/>
          </a:xfrm>
          <a:prstGeom prst="rect">
            <a:avLst/>
          </a:prstGeom>
        </p:spPr>
      </p:pic>
    </p:spTree>
    <p:extLst>
      <p:ext uri="{BB962C8B-B14F-4D97-AF65-F5344CB8AC3E}">
        <p14:creationId xmlns:p14="http://schemas.microsoft.com/office/powerpoint/2010/main" val="28185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a:extLst>
              <a:ext uri="{FF2B5EF4-FFF2-40B4-BE49-F238E27FC236}">
                <a16:creationId xmlns:a16="http://schemas.microsoft.com/office/drawing/2014/main" id="{38CE19D5-C9F5-244D-8A64-063CCF66D5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363"/>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4">
            <a:extLst>
              <a:ext uri="{FF2B5EF4-FFF2-40B4-BE49-F238E27FC236}">
                <a16:creationId xmlns:a16="http://schemas.microsoft.com/office/drawing/2014/main" id="{F8E011F4-D69C-EA4D-AC82-9A680215C0FB}"/>
              </a:ext>
            </a:extLst>
          </p:cNvPr>
          <p:cNvSpPr txBox="1">
            <a:spLocks noChangeArrowheads="1"/>
          </p:cNvSpPr>
          <p:nvPr/>
        </p:nvSpPr>
        <p:spPr bwMode="auto">
          <a:xfrm>
            <a:off x="0" y="6581001"/>
            <a:ext cx="2794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Avenir Next" panose="020B0503020202020204" pitchFamily="34" charset="0"/>
              </a:rPr>
              <a:t>Data from World Health Organization</a:t>
            </a:r>
          </a:p>
        </p:txBody>
      </p:sp>
    </p:spTree>
    <p:extLst>
      <p:ext uri="{BB962C8B-B14F-4D97-AF65-F5344CB8AC3E}">
        <p14:creationId xmlns:p14="http://schemas.microsoft.com/office/powerpoint/2010/main" val="423608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06B19-D880-5F4B-A531-9CCAEC60B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4469"/>
            <a:ext cx="9144000" cy="5309062"/>
          </a:xfrm>
          <a:prstGeom prst="rect">
            <a:avLst/>
          </a:prstGeom>
        </p:spPr>
      </p:pic>
      <p:sp>
        <p:nvSpPr>
          <p:cNvPr id="5" name="TextBox 4">
            <a:extLst>
              <a:ext uri="{FF2B5EF4-FFF2-40B4-BE49-F238E27FC236}">
                <a16:creationId xmlns:a16="http://schemas.microsoft.com/office/drawing/2014/main" id="{15BE9DB5-1A16-DC40-9ADA-FE5413F9FD06}"/>
              </a:ext>
            </a:extLst>
          </p:cNvPr>
          <p:cNvSpPr txBox="1"/>
          <p:nvPr/>
        </p:nvSpPr>
        <p:spPr>
          <a:xfrm>
            <a:off x="228600" y="6166312"/>
            <a:ext cx="5346464" cy="461665"/>
          </a:xfrm>
          <a:prstGeom prst="rect">
            <a:avLst/>
          </a:prstGeom>
          <a:noFill/>
        </p:spPr>
        <p:txBody>
          <a:bodyPr wrap="none" rtlCol="0">
            <a:spAutoFit/>
          </a:bodyPr>
          <a:lstStyle/>
          <a:p>
            <a:r>
              <a:rPr lang="en-US" sz="2400" dirty="0">
                <a:latin typeface="Avenir Next" panose="020B0503020202020204" pitchFamily="34" charset="0"/>
              </a:rPr>
              <a:t>Wolbachia bacteria inside insect cell </a:t>
            </a:r>
          </a:p>
        </p:txBody>
      </p:sp>
    </p:spTree>
    <p:extLst>
      <p:ext uri="{BB962C8B-B14F-4D97-AF65-F5344CB8AC3E}">
        <p14:creationId xmlns:p14="http://schemas.microsoft.com/office/powerpoint/2010/main" val="166765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702527" y="2478359"/>
            <a:ext cx="2391936" cy="2391936"/>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702527"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702527" y="2478359"/>
            <a:ext cx="2391936" cy="2391936"/>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0" name="Pie 19">
            <a:extLst>
              <a:ext uri="{FF2B5EF4-FFF2-40B4-BE49-F238E27FC236}">
                <a16:creationId xmlns:a16="http://schemas.microsoft.com/office/drawing/2014/main" id="{B83A294F-3CF7-E841-881A-CB95E01C8C10}"/>
              </a:ext>
            </a:extLst>
          </p:cNvPr>
          <p:cNvSpPr/>
          <p:nvPr/>
        </p:nvSpPr>
        <p:spPr>
          <a:xfrm>
            <a:off x="3476391" y="2478359"/>
            <a:ext cx="2391936" cy="2391936"/>
          </a:xfrm>
          <a:prstGeom prst="pie">
            <a:avLst>
              <a:gd name="adj1" fmla="val 5390953"/>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1" name="Pie 20">
            <a:extLst>
              <a:ext uri="{FF2B5EF4-FFF2-40B4-BE49-F238E27FC236}">
                <a16:creationId xmlns:a16="http://schemas.microsoft.com/office/drawing/2014/main" id="{93F72308-2D9A-D946-B689-2957A403FE94}"/>
              </a:ext>
            </a:extLst>
          </p:cNvPr>
          <p:cNvSpPr/>
          <p:nvPr/>
        </p:nvSpPr>
        <p:spPr>
          <a:xfrm>
            <a:off x="3476391"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2" name="Pie 21">
            <a:extLst>
              <a:ext uri="{FF2B5EF4-FFF2-40B4-BE49-F238E27FC236}">
                <a16:creationId xmlns:a16="http://schemas.microsoft.com/office/drawing/2014/main" id="{6C623186-C126-C240-95C2-690F5F2A3E94}"/>
              </a:ext>
            </a:extLst>
          </p:cNvPr>
          <p:cNvSpPr/>
          <p:nvPr/>
        </p:nvSpPr>
        <p:spPr>
          <a:xfrm>
            <a:off x="3476391" y="2478359"/>
            <a:ext cx="2391936" cy="2391936"/>
          </a:xfrm>
          <a:prstGeom prst="pie">
            <a:avLst>
              <a:gd name="adj1" fmla="val 15301738"/>
              <a:gd name="adj2" fmla="val 536611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3" name="Pie 22">
            <a:extLst>
              <a:ext uri="{FF2B5EF4-FFF2-40B4-BE49-F238E27FC236}">
                <a16:creationId xmlns:a16="http://schemas.microsoft.com/office/drawing/2014/main" id="{4A814C9E-3598-3F4A-92FF-9FAF422FF48D}"/>
              </a:ext>
            </a:extLst>
          </p:cNvPr>
          <p:cNvSpPr/>
          <p:nvPr/>
        </p:nvSpPr>
        <p:spPr>
          <a:xfrm>
            <a:off x="6295761" y="2478359"/>
            <a:ext cx="2391936" cy="2391936"/>
          </a:xfrm>
          <a:prstGeom prst="pie">
            <a:avLst>
              <a:gd name="adj1" fmla="val 12497417"/>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4" name="Pie 23">
            <a:extLst>
              <a:ext uri="{FF2B5EF4-FFF2-40B4-BE49-F238E27FC236}">
                <a16:creationId xmlns:a16="http://schemas.microsoft.com/office/drawing/2014/main" id="{F0D8D1D3-721E-4448-9CE0-838BAC394607}"/>
              </a:ext>
            </a:extLst>
          </p:cNvPr>
          <p:cNvSpPr/>
          <p:nvPr/>
        </p:nvSpPr>
        <p:spPr>
          <a:xfrm>
            <a:off x="6295761" y="2478359"/>
            <a:ext cx="2391936" cy="2391936"/>
          </a:xfrm>
          <a:prstGeom prst="pie">
            <a:avLst>
              <a:gd name="adj1" fmla="val 14441181"/>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5" name="Pie 24">
            <a:extLst>
              <a:ext uri="{FF2B5EF4-FFF2-40B4-BE49-F238E27FC236}">
                <a16:creationId xmlns:a16="http://schemas.microsoft.com/office/drawing/2014/main" id="{1A97DD89-3C31-0344-8684-C26238C49C73}"/>
              </a:ext>
            </a:extLst>
          </p:cNvPr>
          <p:cNvSpPr/>
          <p:nvPr/>
        </p:nvSpPr>
        <p:spPr>
          <a:xfrm>
            <a:off x="6295761" y="2478359"/>
            <a:ext cx="2391936" cy="2391936"/>
          </a:xfrm>
          <a:prstGeom prst="pie">
            <a:avLst>
              <a:gd name="adj1" fmla="val 15301738"/>
              <a:gd name="adj2" fmla="val 12500121"/>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6" name="TextBox 25">
            <a:extLst>
              <a:ext uri="{FF2B5EF4-FFF2-40B4-BE49-F238E27FC236}">
                <a16:creationId xmlns:a16="http://schemas.microsoft.com/office/drawing/2014/main" id="{1B8A6EF7-0962-034D-ABBC-DA556C4B7994}"/>
              </a:ext>
            </a:extLst>
          </p:cNvPr>
          <p:cNvSpPr txBox="1"/>
          <p:nvPr/>
        </p:nvSpPr>
        <p:spPr>
          <a:xfrm>
            <a:off x="517220" y="2372680"/>
            <a:ext cx="399468" cy="461665"/>
          </a:xfrm>
          <a:prstGeom prst="rect">
            <a:avLst/>
          </a:prstGeom>
          <a:noFill/>
        </p:spPr>
        <p:txBody>
          <a:bodyPr wrap="none" rtlCol="0">
            <a:spAutoFit/>
          </a:bodyPr>
          <a:lstStyle/>
          <a:p>
            <a:r>
              <a:rPr lang="en-US" sz="2400" dirty="0">
                <a:latin typeface="Avenir Next" panose="020B0503020202020204" pitchFamily="34" charset="0"/>
              </a:rPr>
              <a:t>A</a:t>
            </a:r>
          </a:p>
        </p:txBody>
      </p:sp>
      <p:sp>
        <p:nvSpPr>
          <p:cNvPr id="27" name="TextBox 26">
            <a:extLst>
              <a:ext uri="{FF2B5EF4-FFF2-40B4-BE49-F238E27FC236}">
                <a16:creationId xmlns:a16="http://schemas.microsoft.com/office/drawing/2014/main" id="{0242E56B-E241-3042-A32F-006E98ADFF06}"/>
              </a:ext>
            </a:extLst>
          </p:cNvPr>
          <p:cNvSpPr txBox="1"/>
          <p:nvPr/>
        </p:nvSpPr>
        <p:spPr>
          <a:xfrm>
            <a:off x="3450355" y="2372680"/>
            <a:ext cx="380232" cy="461665"/>
          </a:xfrm>
          <a:prstGeom prst="rect">
            <a:avLst/>
          </a:prstGeom>
          <a:noFill/>
        </p:spPr>
        <p:txBody>
          <a:bodyPr wrap="none" rtlCol="0">
            <a:spAutoFit/>
          </a:bodyPr>
          <a:lstStyle/>
          <a:p>
            <a:r>
              <a:rPr lang="en-US" sz="2400" dirty="0">
                <a:latin typeface="Avenir Next" panose="020B0503020202020204" pitchFamily="34" charset="0"/>
              </a:rPr>
              <a:t>B</a:t>
            </a:r>
          </a:p>
        </p:txBody>
      </p:sp>
      <p:sp>
        <p:nvSpPr>
          <p:cNvPr id="28" name="TextBox 27">
            <a:extLst>
              <a:ext uri="{FF2B5EF4-FFF2-40B4-BE49-F238E27FC236}">
                <a16:creationId xmlns:a16="http://schemas.microsoft.com/office/drawing/2014/main" id="{7F7501CB-F115-4149-A940-37860A12FBE2}"/>
              </a:ext>
            </a:extLst>
          </p:cNvPr>
          <p:cNvSpPr txBox="1"/>
          <p:nvPr/>
        </p:nvSpPr>
        <p:spPr>
          <a:xfrm>
            <a:off x="6263680" y="2372680"/>
            <a:ext cx="405880" cy="461665"/>
          </a:xfrm>
          <a:prstGeom prst="rect">
            <a:avLst/>
          </a:prstGeom>
          <a:noFill/>
        </p:spPr>
        <p:txBody>
          <a:bodyPr wrap="none" rtlCol="0">
            <a:spAutoFit/>
          </a:bodyPr>
          <a:lstStyle/>
          <a:p>
            <a:r>
              <a:rPr lang="en-US" sz="2400" dirty="0">
                <a:latin typeface="Avenir Next" panose="020B0503020202020204" pitchFamily="34" charset="0"/>
              </a:rPr>
              <a:t>C</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311584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E9A16293-21F4-2349-A422-E574C9026BE3}"/>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6" name="Picture 15">
            <a:extLst>
              <a:ext uri="{FF2B5EF4-FFF2-40B4-BE49-F238E27FC236}">
                <a16:creationId xmlns:a16="http://schemas.microsoft.com/office/drawing/2014/main" id="{556FA5BA-E70A-CA4C-882D-BC1566A21F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7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EA4A9A7E-E92D-A44E-803F-AB99CCB7ED44}"/>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8611" name="Picture 7">
            <a:extLst>
              <a:ext uri="{FF2B5EF4-FFF2-40B4-BE49-F238E27FC236}">
                <a16:creationId xmlns:a16="http://schemas.microsoft.com/office/drawing/2014/main" id="{A492125B-A96F-664F-9C4A-6F6001797A2F}"/>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11">
            <a:extLst>
              <a:ext uri="{FF2B5EF4-FFF2-40B4-BE49-F238E27FC236}">
                <a16:creationId xmlns:a16="http://schemas.microsoft.com/office/drawing/2014/main" id="{6A44BB84-1E90-E94A-9537-6CA5BC0FC1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9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a:extLst>
              <a:ext uri="{FF2B5EF4-FFF2-40B4-BE49-F238E27FC236}">
                <a16:creationId xmlns:a16="http://schemas.microsoft.com/office/drawing/2014/main" id="{593ED36E-637F-6F47-B44C-7AAE7DD7DBC6}"/>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5" name="Picture 7">
            <a:extLst>
              <a:ext uri="{FF2B5EF4-FFF2-40B4-BE49-F238E27FC236}">
                <a16:creationId xmlns:a16="http://schemas.microsoft.com/office/drawing/2014/main" id="{179DF807-AECD-764E-A5F0-98314B2EEE30}"/>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36" name="Group 10">
            <a:extLst>
              <a:ext uri="{FF2B5EF4-FFF2-40B4-BE49-F238E27FC236}">
                <a16:creationId xmlns:a16="http://schemas.microsoft.com/office/drawing/2014/main" id="{D691BA36-FDFF-0B4F-A4F8-0660B09313B4}"/>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9" name="Picture 2">
              <a:extLst>
                <a:ext uri="{FF2B5EF4-FFF2-40B4-BE49-F238E27FC236}">
                  <a16:creationId xmlns:a16="http://schemas.microsoft.com/office/drawing/2014/main" id="{0D9DA141-8547-4C4E-B6F2-46344406D839}"/>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9637" name="Picture 11">
            <a:extLst>
              <a:ext uri="{FF2B5EF4-FFF2-40B4-BE49-F238E27FC236}">
                <a16:creationId xmlns:a16="http://schemas.microsoft.com/office/drawing/2014/main" id="{DF82E440-9608-F245-8A81-085150505D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5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a:extLst>
              <a:ext uri="{FF2B5EF4-FFF2-40B4-BE49-F238E27FC236}">
                <a16:creationId xmlns:a16="http://schemas.microsoft.com/office/drawing/2014/main" id="{F8D86737-8F8D-CC46-B364-7CB4046AC422}"/>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59" name="Picture 7">
            <a:extLst>
              <a:ext uri="{FF2B5EF4-FFF2-40B4-BE49-F238E27FC236}">
                <a16:creationId xmlns:a16="http://schemas.microsoft.com/office/drawing/2014/main" id="{3BF9B08F-29A9-AF42-8249-7036D48807D8}"/>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0660" name="Group 10">
            <a:extLst>
              <a:ext uri="{FF2B5EF4-FFF2-40B4-BE49-F238E27FC236}">
                <a16:creationId xmlns:a16="http://schemas.microsoft.com/office/drawing/2014/main" id="{07FBC04F-74F6-614B-B15F-6E3932BE759F}"/>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6" name="Picture 2">
              <a:extLst>
                <a:ext uri="{FF2B5EF4-FFF2-40B4-BE49-F238E27FC236}">
                  <a16:creationId xmlns:a16="http://schemas.microsoft.com/office/drawing/2014/main" id="{393A8753-BC18-854B-8ED8-6D543D8E66CC}"/>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61" name="Group 14">
            <a:extLst>
              <a:ext uri="{FF2B5EF4-FFF2-40B4-BE49-F238E27FC236}">
                <a16:creationId xmlns:a16="http://schemas.microsoft.com/office/drawing/2014/main" id="{E611703F-CDEF-0F42-A5C2-3560813D2C89}"/>
              </a:ext>
            </a:extLst>
          </p:cNvPr>
          <p:cNvGrpSpPr>
            <a:grpSpLocks/>
          </p:cNvGrpSpPr>
          <p:nvPr/>
        </p:nvGrpSpPr>
        <p:grpSpPr bwMode="auto">
          <a:xfrm>
            <a:off x="3189288" y="3271838"/>
            <a:ext cx="5688012" cy="3152775"/>
            <a:chOff x="5684775" y="4957011"/>
            <a:chExt cx="4757738" cy="2298031"/>
          </a:xfrm>
        </p:grpSpPr>
        <p:sp>
          <p:nvSpPr>
            <p:cNvPr id="14" name="Rectangle 13">
              <a:extLst>
                <a:ext uri="{FF2B5EF4-FFF2-40B4-BE49-F238E27FC236}">
                  <a16:creationId xmlns:a16="http://schemas.microsoft.com/office/drawing/2014/main" id="{EF8AD41D-B335-1E43-BB62-C89D4132C828}"/>
                </a:ext>
              </a:extLst>
            </p:cNvPr>
            <p:cNvSpPr/>
            <p:nvPr/>
          </p:nvSpPr>
          <p:spPr>
            <a:xfrm>
              <a:off x="5684775" y="4957011"/>
              <a:ext cx="4757738" cy="229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4" name="Picture 12">
              <a:extLst>
                <a:ext uri="{FF2B5EF4-FFF2-40B4-BE49-F238E27FC236}">
                  <a16:creationId xmlns:a16="http://schemas.microsoft.com/office/drawing/2014/main" id="{4CA41A36-C1C6-2248-911A-4957CC765C62}"/>
                </a:ext>
              </a:extLst>
            </p:cNvPr>
            <p:cNvPicPr>
              <a:picLocks noChangeAspect="1"/>
            </p:cNvPicPr>
            <p:nvPr/>
          </p:nvPicPr>
          <p:blipFill>
            <a:blip r:embed="rId6" cstate="screen">
              <a:extLst>
                <a:ext uri="{28A0092B-C50C-407E-A947-70E740481C1C}">
                  <a14:useLocalDpi xmlns:a14="http://schemas.microsoft.com/office/drawing/2010/main"/>
                </a:ext>
              </a:extLst>
            </a:blip>
            <a:srcRect l="4280" r="5940" b="66667"/>
            <a:stretch>
              <a:fillRect/>
            </a:stretch>
          </p:blipFill>
          <p:spPr bwMode="auto">
            <a:xfrm>
              <a:off x="5684775" y="4969041"/>
              <a:ext cx="4757738" cy="2286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70662" name="Picture 11">
            <a:extLst>
              <a:ext uri="{FF2B5EF4-FFF2-40B4-BE49-F238E27FC236}">
                <a16:creationId xmlns:a16="http://schemas.microsoft.com/office/drawing/2014/main" id="{78621DBD-B2F7-C840-8BF4-C50869E16D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66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spTree>
    <p:extLst>
      <p:ext uri="{BB962C8B-B14F-4D97-AF65-F5344CB8AC3E}">
        <p14:creationId xmlns:p14="http://schemas.microsoft.com/office/powerpoint/2010/main" val="3357063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9" name="Picture 18" descr="Image21_cleane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7111" y="3612444"/>
            <a:ext cx="2060222" cy="1882422"/>
          </a:xfrm>
          <a:prstGeom prst="rect">
            <a:avLst/>
          </a:prstGeom>
        </p:spPr>
      </p:pic>
    </p:spTree>
    <p:extLst>
      <p:ext uri="{BB962C8B-B14F-4D97-AF65-F5344CB8AC3E}">
        <p14:creationId xmlns:p14="http://schemas.microsoft.com/office/powerpoint/2010/main" val="34756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11" name="Straight Connector 10"/>
          <p:cNvCxnSpPr/>
          <p:nvPr/>
        </p:nvCxnSpPr>
        <p:spPr>
          <a:xfrm flipV="1">
            <a:off x="5841999" y="2991557"/>
            <a:ext cx="874890" cy="47977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5" name="Picture 14" descr="Untitl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90770" y="1653749"/>
            <a:ext cx="822860" cy="1664854"/>
          </a:xfrm>
          <a:prstGeom prst="rect">
            <a:avLst/>
          </a:prstGeom>
        </p:spPr>
      </p:pic>
      <p:cxnSp>
        <p:nvCxnSpPr>
          <p:cNvPr id="16" name="Straight Connector 15"/>
          <p:cNvCxnSpPr/>
          <p:nvPr/>
        </p:nvCxnSpPr>
        <p:spPr>
          <a:xfrm>
            <a:off x="6969158" y="1653749"/>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6139745" y="2369547"/>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pic>
        <p:nvPicPr>
          <p:cNvPr id="20" name="Picture 19" descr="Untitled.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90770" y="4133850"/>
            <a:ext cx="822860" cy="1664854"/>
          </a:xfrm>
          <a:prstGeom prst="rect">
            <a:avLst/>
          </a:prstGeom>
        </p:spPr>
      </p:pic>
      <p:cxnSp>
        <p:nvCxnSpPr>
          <p:cNvPr id="21" name="Straight Connector 20"/>
          <p:cNvCxnSpPr/>
          <p:nvPr/>
        </p:nvCxnSpPr>
        <p:spPr>
          <a:xfrm>
            <a:off x="5743476" y="4675513"/>
            <a:ext cx="1086302" cy="954820"/>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934478" y="1653749"/>
            <a:ext cx="822861" cy="738664"/>
          </a:xfrm>
          <a:prstGeom prst="rect">
            <a:avLst/>
          </a:prstGeom>
          <a:noFill/>
        </p:spPr>
        <p:txBody>
          <a:bodyPr wrap="square" rtlCol="0">
            <a:spAutoFit/>
          </a:bodyPr>
          <a:lstStyle/>
          <a:p>
            <a:r>
              <a:rPr lang="en-US" sz="1400" dirty="0">
                <a:latin typeface="Avenir Next" panose="020B0503020202020204" pitchFamily="34" charset="0"/>
                <a:cs typeface="Calibri Light" panose="020F0302020204030204" pitchFamily="34" charset="0"/>
              </a:rPr>
              <a:t>Earlier section of gut</a:t>
            </a:r>
          </a:p>
        </p:txBody>
      </p:sp>
      <p:cxnSp>
        <p:nvCxnSpPr>
          <p:cNvPr id="24" name="Straight Connector 23"/>
          <p:cNvCxnSpPr/>
          <p:nvPr/>
        </p:nvCxnSpPr>
        <p:spPr>
          <a:xfrm>
            <a:off x="7019540" y="4133850"/>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6190127" y="4849648"/>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sp>
        <p:nvSpPr>
          <p:cNvPr id="26" name="TextBox 25"/>
          <p:cNvSpPr txBox="1"/>
          <p:nvPr/>
        </p:nvSpPr>
        <p:spPr>
          <a:xfrm>
            <a:off x="8034101" y="4133850"/>
            <a:ext cx="1154483" cy="954107"/>
          </a:xfrm>
          <a:prstGeom prst="rect">
            <a:avLst/>
          </a:prstGeom>
          <a:noFill/>
        </p:spPr>
        <p:txBody>
          <a:bodyPr wrap="none" rtlCol="0">
            <a:spAutoFit/>
          </a:bodyPr>
          <a:lstStyle/>
          <a:p>
            <a:r>
              <a:rPr lang="en-US" sz="1400" dirty="0">
                <a:latin typeface="Avenir Next" panose="020B0503020202020204" pitchFamily="34" charset="0"/>
                <a:cs typeface="Calibri Light" panose="020F0302020204030204" pitchFamily="34" charset="0"/>
              </a:rPr>
              <a:t>Crypts </a:t>
            </a:r>
          </a:p>
          <a:p>
            <a:r>
              <a:rPr lang="en-US" sz="1400" dirty="0">
                <a:latin typeface="Avenir Next" panose="020B0503020202020204" pitchFamily="34" charset="0"/>
                <a:cs typeface="Calibri Light" panose="020F0302020204030204" pitchFamily="34" charset="0"/>
              </a:rPr>
              <a:t>where</a:t>
            </a:r>
          </a:p>
          <a:p>
            <a:r>
              <a:rPr lang="en-US" sz="1400" dirty="0">
                <a:latin typeface="Avenir Next" panose="020B0503020202020204" pitchFamily="34" charset="0"/>
                <a:cs typeface="Calibri Light" panose="020F0302020204030204" pitchFamily="34" charset="0"/>
              </a:rPr>
              <a:t>bacteria are</a:t>
            </a:r>
          </a:p>
          <a:p>
            <a:r>
              <a:rPr lang="en-US" sz="1400" dirty="0">
                <a:latin typeface="Avenir Next" panose="020B0503020202020204" pitchFamily="34" charset="0"/>
                <a:cs typeface="Calibri Light" panose="020F0302020204030204" pitchFamily="34" charset="0"/>
              </a:rPr>
              <a:t>stored</a:t>
            </a:r>
          </a:p>
        </p:txBody>
      </p:sp>
      <p:pic>
        <p:nvPicPr>
          <p:cNvPr id="27" name="Picture 26" descr="Untitled.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30762" y="638067"/>
            <a:ext cx="411237" cy="1477692"/>
          </a:xfrm>
          <a:prstGeom prst="rect">
            <a:avLst/>
          </a:prstGeom>
          <a:ln>
            <a:noFill/>
          </a:ln>
        </p:spPr>
      </p:pic>
      <p:sp>
        <p:nvSpPr>
          <p:cNvPr id="28" name="TextBox 27"/>
          <p:cNvSpPr txBox="1"/>
          <p:nvPr/>
        </p:nvSpPr>
        <p:spPr>
          <a:xfrm>
            <a:off x="5745239" y="702332"/>
            <a:ext cx="974947"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Enterococcus</a:t>
            </a:r>
          </a:p>
        </p:txBody>
      </p:sp>
      <p:sp>
        <p:nvSpPr>
          <p:cNvPr id="29" name="TextBox 28"/>
          <p:cNvSpPr txBox="1"/>
          <p:nvPr/>
        </p:nvSpPr>
        <p:spPr>
          <a:xfrm>
            <a:off x="5745239" y="941134"/>
            <a:ext cx="740908"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Lautropia</a:t>
            </a:r>
            <a:endParaRPr lang="en-US" sz="1000" dirty="0">
              <a:latin typeface="Avenir Next" panose="020B0503020202020204" pitchFamily="34" charset="0"/>
              <a:cs typeface="Calibri Light" panose="020F0302020204030204" pitchFamily="34" charset="0"/>
            </a:endParaRPr>
          </a:p>
        </p:txBody>
      </p:sp>
      <p:sp>
        <p:nvSpPr>
          <p:cNvPr id="30" name="TextBox 29"/>
          <p:cNvSpPr txBox="1"/>
          <p:nvPr/>
        </p:nvSpPr>
        <p:spPr>
          <a:xfrm>
            <a:off x="5743476" y="1226548"/>
            <a:ext cx="888385"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Unclassified</a:t>
            </a:r>
          </a:p>
        </p:txBody>
      </p:sp>
      <p:sp>
        <p:nvSpPr>
          <p:cNvPr id="31" name="TextBox 30"/>
          <p:cNvSpPr txBox="1"/>
          <p:nvPr/>
        </p:nvSpPr>
        <p:spPr>
          <a:xfrm>
            <a:off x="5745239" y="1460674"/>
            <a:ext cx="81144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Wolbachia</a:t>
            </a:r>
            <a:endParaRPr lang="en-US" sz="1000" dirty="0">
              <a:latin typeface="Avenir Next" panose="020B0503020202020204" pitchFamily="34" charset="0"/>
              <a:cs typeface="Calibri Light" panose="020F0302020204030204" pitchFamily="34" charset="0"/>
            </a:endParaRPr>
          </a:p>
        </p:txBody>
      </p:sp>
      <p:sp>
        <p:nvSpPr>
          <p:cNvPr id="32" name="TextBox 31"/>
          <p:cNvSpPr txBox="1"/>
          <p:nvPr/>
        </p:nvSpPr>
        <p:spPr>
          <a:xfrm>
            <a:off x="5745239" y="1736938"/>
            <a:ext cx="93487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Caballeronia</a:t>
            </a:r>
            <a:endParaRPr lang="en-US" sz="1000" dirty="0">
              <a:latin typeface="Avenir Next" panose="020B0503020202020204" pitchFamily="34" charset="0"/>
              <a:cs typeface="Calibri Light" panose="020F0302020204030204" pitchFamily="34" charset="0"/>
            </a:endParaRPr>
          </a:p>
        </p:txBody>
      </p:sp>
      <p:cxnSp>
        <p:nvCxnSpPr>
          <p:cNvPr id="34" name="Straight Connector 33"/>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6" name="Picture 35" descr="Image12_cleaned.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sp>
        <p:nvSpPr>
          <p:cNvPr id="3" name="TextBox 2">
            <a:extLst>
              <a:ext uri="{FF2B5EF4-FFF2-40B4-BE49-F238E27FC236}">
                <a16:creationId xmlns:a16="http://schemas.microsoft.com/office/drawing/2014/main" id="{0FD20263-DF40-D640-A9D2-0506B19512A1}"/>
              </a:ext>
            </a:extLst>
          </p:cNvPr>
          <p:cNvSpPr txBox="1"/>
          <p:nvPr/>
        </p:nvSpPr>
        <p:spPr>
          <a:xfrm>
            <a:off x="5395261" y="255052"/>
            <a:ext cx="1971374" cy="369332"/>
          </a:xfrm>
          <a:prstGeom prst="rect">
            <a:avLst/>
          </a:prstGeom>
          <a:noFill/>
        </p:spPr>
        <p:txBody>
          <a:bodyPr wrap="none" rtlCol="0">
            <a:spAutoFit/>
          </a:bodyPr>
          <a:lstStyle/>
          <a:p>
            <a:r>
              <a:rPr lang="en-US" dirty="0">
                <a:latin typeface="Avenir Next" panose="020B0503020202020204" pitchFamily="34" charset="0"/>
              </a:rPr>
              <a:t>Types of Bacteria</a:t>
            </a:r>
          </a:p>
        </p:txBody>
      </p:sp>
    </p:spTree>
    <p:extLst>
      <p:ext uri="{BB962C8B-B14F-4D97-AF65-F5344CB8AC3E}">
        <p14:creationId xmlns:p14="http://schemas.microsoft.com/office/powerpoint/2010/main" val="541684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2" name="Picture 11" descr="crypts.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301952" y="3524120"/>
            <a:ext cx="1849465" cy="1979147"/>
          </a:xfrm>
          <a:prstGeom prst="rect">
            <a:avLst/>
          </a:prstGeom>
          <a:ln>
            <a:solidFill>
              <a:srgbClr val="7F7F7F"/>
            </a:solidFill>
          </a:ln>
        </p:spPr>
      </p:pic>
      <p:sp>
        <p:nvSpPr>
          <p:cNvPr id="13" name="TextBox 12"/>
          <p:cNvSpPr txBox="1"/>
          <p:nvPr/>
        </p:nvSpPr>
        <p:spPr>
          <a:xfrm>
            <a:off x="6237111" y="5438426"/>
            <a:ext cx="2197333" cy="461665"/>
          </a:xfrm>
          <a:prstGeom prst="rect">
            <a:avLst/>
          </a:prstGeom>
          <a:noFill/>
        </p:spPr>
        <p:txBody>
          <a:bodyPr wrap="none" rtlCol="0">
            <a:spAutoFit/>
          </a:bodyPr>
          <a:lstStyle/>
          <a:p>
            <a:r>
              <a:rPr lang="en-US" sz="1200" dirty="0">
                <a:latin typeface="Avenir Next" panose="020B0503020202020204" pitchFamily="34" charset="0"/>
                <a:cs typeface="Calibri Light" panose="020F0302020204030204" pitchFamily="34" charset="0"/>
              </a:rPr>
              <a:t>Crypt filled with GFP-labeled</a:t>
            </a:r>
          </a:p>
          <a:p>
            <a:r>
              <a:rPr lang="en-US" sz="1200" dirty="0" err="1">
                <a:latin typeface="Avenir Next" panose="020B0503020202020204" pitchFamily="34" charset="0"/>
                <a:cs typeface="Calibri Light" panose="020F0302020204030204" pitchFamily="34" charset="0"/>
              </a:rPr>
              <a:t>Caballeronia</a:t>
            </a:r>
            <a:endParaRPr lang="en-US" sz="1200" dirty="0">
              <a:latin typeface="Avenir Next" panose="020B0503020202020204" pitchFamily="34" charset="0"/>
              <a:cs typeface="Calibri Light" panose="020F0302020204030204" pitchFamily="34" charset="0"/>
            </a:endParaRPr>
          </a:p>
        </p:txBody>
      </p:sp>
    </p:spTree>
    <p:extLst>
      <p:ext uri="{BB962C8B-B14F-4D97-AF65-F5344CB8AC3E}">
        <p14:creationId xmlns:p14="http://schemas.microsoft.com/office/powerpoint/2010/main" val="208854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quashbug1_small.jpg">
            <a:extLst>
              <a:ext uri="{FF2B5EF4-FFF2-40B4-BE49-F238E27FC236}">
                <a16:creationId xmlns:a16="http://schemas.microsoft.com/office/drawing/2014/main" id="{9CAB4D74-D47F-2543-B677-CB7CA4EC36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pic>
        <p:nvPicPr>
          <p:cNvPr id="6" name="Picture 5">
            <a:extLst>
              <a:ext uri="{FF2B5EF4-FFF2-40B4-BE49-F238E27FC236}">
                <a16:creationId xmlns:a16="http://schemas.microsoft.com/office/drawing/2014/main" id="{52E0C29E-066A-E54D-9B48-7BB30ECB6F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5562" b="65833"/>
          <a:stretch/>
        </p:blipFill>
        <p:spPr>
          <a:xfrm>
            <a:off x="4695765" y="1805846"/>
            <a:ext cx="4303269" cy="3551671"/>
          </a:xfrm>
          <a:prstGeom prst="rect">
            <a:avLst/>
          </a:prstGeom>
        </p:spPr>
      </p:pic>
      <p:sp>
        <p:nvSpPr>
          <p:cNvPr id="3" name="Rectangle 2">
            <a:extLst>
              <a:ext uri="{FF2B5EF4-FFF2-40B4-BE49-F238E27FC236}">
                <a16:creationId xmlns:a16="http://schemas.microsoft.com/office/drawing/2014/main" id="{B61A849E-9D9B-AE43-9D5F-D7F9B03A3D2C}"/>
              </a:ext>
            </a:extLst>
          </p:cNvPr>
          <p:cNvSpPr/>
          <p:nvPr/>
        </p:nvSpPr>
        <p:spPr>
          <a:xfrm>
            <a:off x="6489345" y="1230813"/>
            <a:ext cx="323385" cy="2341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1839A8-FCDC-6844-9A0A-34544430D765}"/>
              </a:ext>
            </a:extLst>
          </p:cNvPr>
          <p:cNvSpPr txBox="1"/>
          <p:nvPr/>
        </p:nvSpPr>
        <p:spPr>
          <a:xfrm>
            <a:off x="6812730" y="1161748"/>
            <a:ext cx="1865704" cy="369332"/>
          </a:xfrm>
          <a:prstGeom prst="rect">
            <a:avLst/>
          </a:prstGeom>
          <a:noFill/>
        </p:spPr>
        <p:txBody>
          <a:bodyPr wrap="none" rtlCol="0">
            <a:spAutoFit/>
          </a:bodyPr>
          <a:lstStyle/>
          <a:p>
            <a:r>
              <a:rPr lang="en-US" dirty="0"/>
              <a:t>With </a:t>
            </a:r>
            <a:r>
              <a:rPr lang="en-US" i="1" dirty="0" err="1"/>
              <a:t>Caballeronia</a:t>
            </a:r>
            <a:endParaRPr lang="en-US" i="1" dirty="0"/>
          </a:p>
        </p:txBody>
      </p:sp>
      <p:sp>
        <p:nvSpPr>
          <p:cNvPr id="9" name="Rectangle 8">
            <a:extLst>
              <a:ext uri="{FF2B5EF4-FFF2-40B4-BE49-F238E27FC236}">
                <a16:creationId xmlns:a16="http://schemas.microsoft.com/office/drawing/2014/main" id="{95D87E9D-8EE8-4C46-A8AE-54B9F1158FD4}"/>
              </a:ext>
            </a:extLst>
          </p:cNvPr>
          <p:cNvSpPr/>
          <p:nvPr/>
        </p:nvSpPr>
        <p:spPr>
          <a:xfrm>
            <a:off x="6489345" y="1550149"/>
            <a:ext cx="323385" cy="2341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55974B-BE04-724B-ADCC-50FFB4C19D64}"/>
              </a:ext>
            </a:extLst>
          </p:cNvPr>
          <p:cNvSpPr txBox="1"/>
          <p:nvPr/>
        </p:nvSpPr>
        <p:spPr>
          <a:xfrm>
            <a:off x="6812730" y="1472420"/>
            <a:ext cx="2186304" cy="369332"/>
          </a:xfrm>
          <a:prstGeom prst="rect">
            <a:avLst/>
          </a:prstGeom>
          <a:noFill/>
        </p:spPr>
        <p:txBody>
          <a:bodyPr wrap="none" rtlCol="0">
            <a:spAutoFit/>
          </a:bodyPr>
          <a:lstStyle/>
          <a:p>
            <a:r>
              <a:rPr lang="en-US" dirty="0"/>
              <a:t>Without </a:t>
            </a:r>
            <a:r>
              <a:rPr lang="en-US" i="1" dirty="0" err="1"/>
              <a:t>Caballeronia</a:t>
            </a:r>
            <a:endParaRPr lang="en-US" i="1" dirty="0"/>
          </a:p>
        </p:txBody>
      </p:sp>
    </p:spTree>
    <p:extLst>
      <p:ext uri="{BB962C8B-B14F-4D97-AF65-F5344CB8AC3E}">
        <p14:creationId xmlns:p14="http://schemas.microsoft.com/office/powerpoint/2010/main" val="320477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5750"/>
            <a:ext cx="9222059" cy="6923750"/>
          </a:xfrm>
          <a:prstGeom prst="rect">
            <a:avLst/>
          </a:prstGeom>
        </p:spPr>
      </p:pic>
    </p:spTree>
    <p:extLst>
      <p:ext uri="{BB962C8B-B14F-4D97-AF65-F5344CB8AC3E}">
        <p14:creationId xmlns:p14="http://schemas.microsoft.com/office/powerpoint/2010/main" val="55263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2713463" y="1850753"/>
            <a:ext cx="3869473" cy="3869473"/>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2713463" y="1850753"/>
            <a:ext cx="3869473" cy="3869473"/>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2713463" y="1850753"/>
            <a:ext cx="3869473" cy="3869473"/>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6" name="TextBox 25">
            <a:extLst>
              <a:ext uri="{FF2B5EF4-FFF2-40B4-BE49-F238E27FC236}">
                <a16:creationId xmlns:a16="http://schemas.microsoft.com/office/drawing/2014/main" id="{1B8A6EF7-0962-034D-ABBC-DA556C4B7994}"/>
              </a:ext>
            </a:extLst>
          </p:cNvPr>
          <p:cNvSpPr txBox="1"/>
          <p:nvPr/>
        </p:nvSpPr>
        <p:spPr>
          <a:xfrm>
            <a:off x="2528157" y="1745075"/>
            <a:ext cx="646226" cy="461665"/>
          </a:xfrm>
          <a:prstGeom prst="rect">
            <a:avLst/>
          </a:prstGeom>
          <a:noFill/>
        </p:spPr>
        <p:txBody>
          <a:bodyPr wrap="square" rtlCol="0">
            <a:spAutoFit/>
          </a:bodyPr>
          <a:lstStyle/>
          <a:p>
            <a:r>
              <a:rPr lang="en-US" sz="2400" dirty="0">
                <a:latin typeface="Avenir Next" panose="020B0503020202020204" pitchFamily="34" charset="0"/>
              </a:rPr>
              <a:t>A</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44485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2DE16-2A84-EF43-A025-AC04C51A6A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7496" y="659757"/>
            <a:ext cx="6349008" cy="5538486"/>
          </a:xfrm>
          <a:prstGeom prst="rect">
            <a:avLst/>
          </a:prstGeom>
        </p:spPr>
      </p:pic>
    </p:spTree>
    <p:extLst>
      <p:ext uri="{BB962C8B-B14F-4D97-AF65-F5344CB8AC3E}">
        <p14:creationId xmlns:p14="http://schemas.microsoft.com/office/powerpoint/2010/main" val="67419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69A8A-0E77-374D-BD7A-155C610A9F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1421492" y="878651"/>
            <a:ext cx="5871936" cy="5100697"/>
          </a:xfrm>
          <a:prstGeom prst="rect">
            <a:avLst/>
          </a:prstGeom>
          <a:ln>
            <a:noFill/>
          </a:ln>
        </p:spPr>
      </p:pic>
      <p:sp>
        <p:nvSpPr>
          <p:cNvPr id="5" name="TextBox 4">
            <a:extLst>
              <a:ext uri="{FF2B5EF4-FFF2-40B4-BE49-F238E27FC236}">
                <a16:creationId xmlns:a16="http://schemas.microsoft.com/office/drawing/2014/main" id="{F3415339-C224-8F4F-924A-DE88B74EF25D}"/>
              </a:ext>
            </a:extLst>
          </p:cNvPr>
          <p:cNvSpPr txBox="1"/>
          <p:nvPr/>
        </p:nvSpPr>
        <p:spPr>
          <a:xfrm>
            <a:off x="0" y="6581001"/>
            <a:ext cx="4335161" cy="276999"/>
          </a:xfrm>
          <a:prstGeom prst="rect">
            <a:avLst/>
          </a:prstGeom>
          <a:noFill/>
        </p:spPr>
        <p:txBody>
          <a:bodyPr wrap="none" rtlCol="0">
            <a:spAutoFit/>
          </a:bodyPr>
          <a:lstStyle/>
          <a:p>
            <a:r>
              <a:rPr lang="en-US" sz="1200" dirty="0" err="1">
                <a:latin typeface="Avenir Next" panose="020B0503020202020204" pitchFamily="34" charset="0"/>
              </a:rPr>
              <a:t>Raymann</a:t>
            </a:r>
            <a:r>
              <a:rPr lang="en-US" sz="1200" dirty="0">
                <a:latin typeface="Avenir Next" panose="020B0503020202020204" pitchFamily="34" charset="0"/>
              </a:rPr>
              <a:t> &amp; Moran. 2018. Current Opinion in Insect Science</a:t>
            </a:r>
          </a:p>
        </p:txBody>
      </p:sp>
    </p:spTree>
    <p:extLst>
      <p:ext uri="{BB962C8B-B14F-4D97-AF65-F5344CB8AC3E}">
        <p14:creationId xmlns:p14="http://schemas.microsoft.com/office/powerpoint/2010/main" val="86948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682E2-D9E5-FE4E-8A56-B023610AF2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86"/>
          <a:stretch/>
        </p:blipFill>
        <p:spPr>
          <a:xfrm>
            <a:off x="5262974" y="2319454"/>
            <a:ext cx="3111591" cy="3136066"/>
          </a:xfrm>
          <a:prstGeom prst="rect">
            <a:avLst/>
          </a:prstGeom>
        </p:spPr>
      </p:pic>
      <p:sp>
        <p:nvSpPr>
          <p:cNvPr id="5" name="TextBox 4">
            <a:extLst>
              <a:ext uri="{FF2B5EF4-FFF2-40B4-BE49-F238E27FC236}">
                <a16:creationId xmlns:a16="http://schemas.microsoft.com/office/drawing/2014/main" id="{E0C0B53E-0A26-C143-871A-73E13C6ECF17}"/>
              </a:ext>
            </a:extLst>
          </p:cNvPr>
          <p:cNvSpPr txBox="1"/>
          <p:nvPr/>
        </p:nvSpPr>
        <p:spPr>
          <a:xfrm>
            <a:off x="0" y="6581001"/>
            <a:ext cx="5919569" cy="276999"/>
          </a:xfrm>
          <a:prstGeom prst="rect">
            <a:avLst/>
          </a:prstGeom>
          <a:noFill/>
        </p:spPr>
        <p:txBody>
          <a:bodyPr wrap="none" rtlCol="0">
            <a:spAutoFit/>
          </a:bodyPr>
          <a:lstStyle/>
          <a:p>
            <a:r>
              <a:rPr lang="en-US" sz="1200" dirty="0">
                <a:latin typeface="Avenir Next" panose="020B0503020202020204" pitchFamily="34" charset="0"/>
              </a:rPr>
              <a:t>Zheng et al. 2018. Honey bee as models for gut microbiota research.  Lab Animal. </a:t>
            </a:r>
          </a:p>
        </p:txBody>
      </p:sp>
      <p:pic>
        <p:nvPicPr>
          <p:cNvPr id="6" name="Picture 5">
            <a:extLst>
              <a:ext uri="{FF2B5EF4-FFF2-40B4-BE49-F238E27FC236}">
                <a16:creationId xmlns:a16="http://schemas.microsoft.com/office/drawing/2014/main" id="{1A1C9F42-E560-5E4B-8B4A-E09DADDD9103}"/>
              </a:ext>
            </a:extLst>
          </p:cNvPr>
          <p:cNvPicPr>
            <a:picLocks noChangeAspect="1"/>
          </p:cNvPicPr>
          <p:nvPr/>
        </p:nvPicPr>
        <p:blipFill>
          <a:blip r:embed="rId4"/>
          <a:stretch>
            <a:fillRect/>
          </a:stretch>
        </p:blipFill>
        <p:spPr>
          <a:xfrm>
            <a:off x="5798634" y="259992"/>
            <a:ext cx="2230433" cy="1481528"/>
          </a:xfrm>
          <a:prstGeom prst="rect">
            <a:avLst/>
          </a:prstGeom>
        </p:spPr>
      </p:pic>
      <p:pic>
        <p:nvPicPr>
          <p:cNvPr id="7" name="Picture 6">
            <a:extLst>
              <a:ext uri="{FF2B5EF4-FFF2-40B4-BE49-F238E27FC236}">
                <a16:creationId xmlns:a16="http://schemas.microsoft.com/office/drawing/2014/main" id="{5A57F29F-82E8-FC40-A639-E4EC9AC68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3562" y="259992"/>
            <a:ext cx="1973315" cy="1481528"/>
          </a:xfrm>
          <a:prstGeom prst="rect">
            <a:avLst/>
          </a:prstGeom>
        </p:spPr>
      </p:pic>
      <p:pic>
        <p:nvPicPr>
          <p:cNvPr id="8" name="Picture 7">
            <a:extLst>
              <a:ext uri="{FF2B5EF4-FFF2-40B4-BE49-F238E27FC236}">
                <a16:creationId xmlns:a16="http://schemas.microsoft.com/office/drawing/2014/main" id="{F13341F4-79B1-804F-A2C3-1051CDAC95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7824"/>
          <a:stretch/>
        </p:blipFill>
        <p:spPr>
          <a:xfrm>
            <a:off x="579852" y="2419815"/>
            <a:ext cx="4550098" cy="3035705"/>
          </a:xfrm>
          <a:prstGeom prst="rect">
            <a:avLst/>
          </a:prstGeom>
        </p:spPr>
      </p:pic>
    </p:spTree>
    <p:extLst>
      <p:ext uri="{BB962C8B-B14F-4D97-AF65-F5344CB8AC3E}">
        <p14:creationId xmlns:p14="http://schemas.microsoft.com/office/powerpoint/2010/main" val="7146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880822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b="1"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152075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Disease resistance, immune function, toxin processing, hormone regulation, growth &amp; development</a:t>
            </a: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21879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A050324-F671-B246-9871-C185E0703728}"/>
              </a:ext>
            </a:extLst>
          </p:cNvPr>
          <p:cNvSpPr txBox="1"/>
          <p:nvPr/>
        </p:nvSpPr>
        <p:spPr>
          <a:xfrm>
            <a:off x="6754813" y="254000"/>
            <a:ext cx="2038350" cy="267811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Every human is associated with a unique set of bacteria.</a:t>
            </a:r>
          </a:p>
        </p:txBody>
      </p:sp>
      <p:pic>
        <p:nvPicPr>
          <p:cNvPr id="57346" name="Picture 7" descr="000005017.png">
            <a:extLst>
              <a:ext uri="{FF2B5EF4-FFF2-40B4-BE49-F238E27FC236}">
                <a16:creationId xmlns:a16="http://schemas.microsoft.com/office/drawing/2014/main" id="{589A355B-9C01-C546-992D-46757C821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082675"/>
            <a:ext cx="7105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a:extLst>
              <a:ext uri="{FF2B5EF4-FFF2-40B4-BE49-F238E27FC236}">
                <a16:creationId xmlns:a16="http://schemas.microsoft.com/office/drawing/2014/main" id="{E82358EF-B48E-1A43-A3D2-BE8240E991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563" y="254000"/>
            <a:ext cx="1501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59C522B9-4329-2D4D-A060-836F45456E6C}"/>
              </a:ext>
            </a:extLst>
          </p:cNvPr>
          <p:cNvCxnSpPr>
            <a:cxnSpLocks/>
          </p:cNvCxnSpPr>
          <p:nvPr/>
        </p:nvCxnSpPr>
        <p:spPr>
          <a:xfrm flipH="1">
            <a:off x="3534007" y="1082675"/>
            <a:ext cx="1874334" cy="1585642"/>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71B121-D299-2D40-8C15-6230116D028E}"/>
              </a:ext>
            </a:extLst>
          </p:cNvPr>
          <p:cNvSpPr txBox="1"/>
          <p:nvPr/>
        </p:nvSpPr>
        <p:spPr>
          <a:xfrm>
            <a:off x="5408341" y="872093"/>
            <a:ext cx="572593" cy="369332"/>
          </a:xfrm>
          <a:prstGeom prst="rect">
            <a:avLst/>
          </a:prstGeom>
          <a:noFill/>
        </p:spPr>
        <p:txBody>
          <a:bodyPr wrap="none" rtlCol="0">
            <a:spAutoFit/>
          </a:bodyPr>
          <a:lstStyle/>
          <a:p>
            <a:r>
              <a:rPr lang="en-US" dirty="0"/>
              <a:t>Me!</a:t>
            </a:r>
          </a:p>
        </p:txBody>
      </p:sp>
    </p:spTree>
    <p:extLst>
      <p:ext uri="{BB962C8B-B14F-4D97-AF65-F5344CB8AC3E}">
        <p14:creationId xmlns:p14="http://schemas.microsoft.com/office/powerpoint/2010/main" val="261581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8035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Avenir Next" panose="020B0503020202020204" pitchFamily="34" charset="0"/>
              </a:rPr>
              <a:t>https://</a:t>
            </a:r>
            <a:r>
              <a:rPr lang="en-US" altLang="en-US" sz="1200" dirty="0" err="1">
                <a:latin typeface="Avenir Next" panose="020B0503020202020204" pitchFamily="34" charset="0"/>
              </a:rPr>
              <a:t>microbiologysociety.org</a:t>
            </a:r>
            <a:r>
              <a:rPr lang="en-US" altLang="en-US" sz="1200" dirty="0">
                <a:latin typeface="Avenir Next" panose="020B0503020202020204" pitchFamily="34" charset="0"/>
              </a:rPr>
              <a:t>/publication/past-issues/the-microbiome/article/the-microbiomes-of-</a:t>
            </a:r>
            <a:r>
              <a:rPr lang="en-US" altLang="en-US" sz="1200" dirty="0" err="1">
                <a:latin typeface="Avenir Next" panose="020B0503020202020204" pitchFamily="34" charset="0"/>
              </a:rPr>
              <a:t>things.html</a:t>
            </a:r>
            <a:endParaRPr lang="en-US" altLang="en-US" sz="1200" dirty="0">
              <a:latin typeface="Avenir Next" panose="020B0503020202020204" pitchFamily="34" charset="0"/>
            </a:endParaRP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310854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pic>
        <p:nvPicPr>
          <p:cNvPr id="2050" name="Picture 2" descr="The microbiomes of things | Microbiology Society">
            <a:extLst>
              <a:ext uri="{FF2B5EF4-FFF2-40B4-BE49-F238E27FC236}">
                <a16:creationId xmlns:a16="http://schemas.microsoft.com/office/drawing/2014/main" id="{E081B0B2-ABC8-7736-04C6-EFF496A5D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030" y="336113"/>
            <a:ext cx="5251833" cy="581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7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3491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err="1">
                <a:latin typeface="Avenir Next" panose="020B0503020202020204" pitchFamily="34" charset="0"/>
              </a:rPr>
              <a:t>Koren</a:t>
            </a:r>
            <a:r>
              <a:rPr lang="en-US" altLang="en-US" sz="1200" dirty="0">
                <a:latin typeface="Avenir Next" panose="020B0503020202020204" pitchFamily="34" charset="0"/>
              </a:rPr>
              <a:t> et al . 2013. </a:t>
            </a:r>
            <a:r>
              <a:rPr lang="en-US" altLang="en-US" sz="1200" dirty="0" err="1">
                <a:latin typeface="Avenir Next" panose="020B0503020202020204" pitchFamily="34" charset="0"/>
              </a:rPr>
              <a:t>PLoS</a:t>
            </a:r>
            <a:r>
              <a:rPr lang="en-US" altLang="en-US" sz="1200" dirty="0">
                <a:latin typeface="Avenir Next" panose="020B0503020202020204" pitchFamily="34" charset="0"/>
              </a:rPr>
              <a:t> Computational Biology</a:t>
            </a: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310854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pic>
        <p:nvPicPr>
          <p:cNvPr id="3" name="Picture 2">
            <a:extLst>
              <a:ext uri="{FF2B5EF4-FFF2-40B4-BE49-F238E27FC236}">
                <a16:creationId xmlns:a16="http://schemas.microsoft.com/office/drawing/2014/main" id="{645AA06A-2272-2645-A058-9430C0129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800100"/>
            <a:ext cx="6311940" cy="5753099"/>
          </a:xfrm>
          <a:prstGeom prst="rect">
            <a:avLst/>
          </a:prstGeom>
        </p:spPr>
      </p:pic>
    </p:spTree>
    <p:extLst>
      <p:ext uri="{BB962C8B-B14F-4D97-AF65-F5344CB8AC3E}">
        <p14:creationId xmlns:p14="http://schemas.microsoft.com/office/powerpoint/2010/main" val="192901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waiian_bobtail_squid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652" y="805003"/>
            <a:ext cx="2024818" cy="1797380"/>
          </a:xfrm>
          <a:prstGeom prst="rect">
            <a:avLst/>
          </a:prstGeom>
        </p:spPr>
      </p:pic>
      <p:pic>
        <p:nvPicPr>
          <p:cNvPr id="10" name="Picture 9">
            <a:extLst>
              <a:ext uri="{FF2B5EF4-FFF2-40B4-BE49-F238E27FC236}">
                <a16:creationId xmlns:a16="http://schemas.microsoft.com/office/drawing/2014/main" id="{A952168D-3C80-6D41-A2BC-70AB304037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209" y="796925"/>
            <a:ext cx="2024818" cy="1797380"/>
          </a:xfrm>
          <a:prstGeom prst="rect">
            <a:avLst/>
          </a:prstGeom>
        </p:spPr>
      </p:pic>
      <p:pic>
        <p:nvPicPr>
          <p:cNvPr id="11" name="Picture 10">
            <a:extLst>
              <a:ext uri="{FF2B5EF4-FFF2-40B4-BE49-F238E27FC236}">
                <a16:creationId xmlns:a16="http://schemas.microsoft.com/office/drawing/2014/main" id="{580DCCBF-51B2-3844-A5D8-D93D9822B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10" y="2697441"/>
            <a:ext cx="2024818" cy="1343742"/>
          </a:xfrm>
          <a:prstGeom prst="rect">
            <a:avLst/>
          </a:prstGeom>
        </p:spPr>
      </p:pic>
      <p:pic>
        <p:nvPicPr>
          <p:cNvPr id="12" name="Picture 11">
            <a:extLst>
              <a:ext uri="{FF2B5EF4-FFF2-40B4-BE49-F238E27FC236}">
                <a16:creationId xmlns:a16="http://schemas.microsoft.com/office/drawing/2014/main" id="{0E4773FE-4061-2347-B727-2847CBD572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209" y="4167328"/>
            <a:ext cx="2024820" cy="1816108"/>
          </a:xfrm>
          <a:prstGeom prst="rect">
            <a:avLst/>
          </a:prstGeom>
        </p:spPr>
      </p:pic>
      <p:pic>
        <p:nvPicPr>
          <p:cNvPr id="2" name="Picture 1">
            <a:extLst>
              <a:ext uri="{FF2B5EF4-FFF2-40B4-BE49-F238E27FC236}">
                <a16:creationId xmlns:a16="http://schemas.microsoft.com/office/drawing/2014/main" id="{03E87FE1-ECBC-F445-AAE9-6397FF486B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8653" y="4175406"/>
            <a:ext cx="2024817" cy="1808030"/>
          </a:xfrm>
          <a:prstGeom prst="rect">
            <a:avLst/>
          </a:prstGeom>
        </p:spPr>
      </p:pic>
      <p:pic>
        <p:nvPicPr>
          <p:cNvPr id="6" name="Picture 5">
            <a:extLst>
              <a:ext uri="{FF2B5EF4-FFF2-40B4-BE49-F238E27FC236}">
                <a16:creationId xmlns:a16="http://schemas.microsoft.com/office/drawing/2014/main" id="{41F85A70-94EC-6347-8C3B-F5F596CC0E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8653" y="2705519"/>
            <a:ext cx="2024817" cy="1343742"/>
          </a:xfrm>
          <a:prstGeom prst="rect">
            <a:avLst/>
          </a:prstGeom>
        </p:spPr>
      </p:pic>
      <p:pic>
        <p:nvPicPr>
          <p:cNvPr id="1028" name="Picture 4">
            <a:extLst>
              <a:ext uri="{FF2B5EF4-FFF2-40B4-BE49-F238E27FC236}">
                <a16:creationId xmlns:a16="http://schemas.microsoft.com/office/drawing/2014/main" id="{1B364F45-873B-70CD-68F7-60CF9E64886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07356" y="481614"/>
            <a:ext cx="2047986" cy="1535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9DCF80-978A-14E8-B5C8-2A8EA98AA8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07356" y="2112578"/>
            <a:ext cx="2059692" cy="20022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94688C9-E286-A1AE-CAFA-05A1C3EAAC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7356" y="4209773"/>
            <a:ext cx="2047849" cy="219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5EEC9A-4B92-4348-9E3A-20798978676B}"/>
              </a:ext>
            </a:extLst>
          </p:cNvPr>
          <p:cNvSpPr txBox="1"/>
          <p:nvPr/>
        </p:nvSpPr>
        <p:spPr>
          <a:xfrm>
            <a:off x="0" y="423745"/>
            <a:ext cx="8907611" cy="1754326"/>
          </a:xfrm>
          <a:prstGeom prst="rect">
            <a:avLst/>
          </a:prstGeom>
          <a:noFill/>
        </p:spPr>
        <p:txBody>
          <a:bodyPr wrap="square" rtlCol="0">
            <a:spAutoFit/>
          </a:bodyPr>
          <a:lstStyle/>
          <a:p>
            <a:pPr algn="ctr"/>
            <a:r>
              <a:rPr lang="en-US" sz="3600" dirty="0">
                <a:latin typeface="Avenir Next" panose="020B0503020202020204" pitchFamily="34" charset="0"/>
              </a:rPr>
              <a:t>Why are host-associated microbes important </a:t>
            </a:r>
          </a:p>
          <a:p>
            <a:pPr algn="ctr"/>
            <a:r>
              <a:rPr lang="en-US" sz="3600" dirty="0">
                <a:latin typeface="Avenir Next" panose="020B0503020202020204" pitchFamily="34" charset="0"/>
              </a:rPr>
              <a:t>for their hosts?</a:t>
            </a:r>
          </a:p>
        </p:txBody>
      </p:sp>
      <p:sp>
        <p:nvSpPr>
          <p:cNvPr id="3" name="TextBox 2">
            <a:extLst>
              <a:ext uri="{FF2B5EF4-FFF2-40B4-BE49-F238E27FC236}">
                <a16:creationId xmlns:a16="http://schemas.microsoft.com/office/drawing/2014/main" id="{2A1E904F-3717-9F0D-9ACE-40A3B55DCCAC}"/>
              </a:ext>
            </a:extLst>
          </p:cNvPr>
          <p:cNvSpPr txBox="1"/>
          <p:nvPr/>
        </p:nvSpPr>
        <p:spPr>
          <a:xfrm>
            <a:off x="1040523" y="2554014"/>
            <a:ext cx="5164684" cy="1477328"/>
          </a:xfrm>
          <a:prstGeom prst="rect">
            <a:avLst/>
          </a:prstGeom>
          <a:noFill/>
        </p:spPr>
        <p:txBody>
          <a:bodyPr wrap="none" rtlCol="0">
            <a:spAutoFit/>
          </a:bodyPr>
          <a:lstStyle/>
          <a:p>
            <a:pPr marL="285750" indent="-285750">
              <a:buFont typeface="Arial" panose="020B0604020202020204" pitchFamily="34" charset="0"/>
              <a:buChar char="•"/>
            </a:pPr>
            <a:r>
              <a:rPr lang="en-US" dirty="0"/>
              <a:t>Protect from other microbes that are pathogens</a:t>
            </a:r>
          </a:p>
          <a:p>
            <a:pPr marL="285750" indent="-285750">
              <a:buFont typeface="Arial" panose="020B0604020202020204" pitchFamily="34" charset="0"/>
              <a:buChar char="•"/>
            </a:pPr>
            <a:r>
              <a:rPr lang="en-US" dirty="0"/>
              <a:t>Digestion and nutrition (e.g., vitamin production)</a:t>
            </a:r>
          </a:p>
          <a:p>
            <a:pPr marL="285750" indent="-285750">
              <a:buFont typeface="Arial" panose="020B0604020202020204" pitchFamily="34" charset="0"/>
              <a:buChar char="•"/>
            </a:pPr>
            <a:r>
              <a:rPr lang="en-US" dirty="0"/>
              <a:t>Activate immune system</a:t>
            </a:r>
          </a:p>
          <a:p>
            <a:pPr marL="285750" indent="-285750">
              <a:buFont typeface="Arial" panose="020B0604020202020204" pitchFamily="34" charset="0"/>
              <a:buChar char="•"/>
            </a:pPr>
            <a:r>
              <a:rPr lang="en-US" dirty="0"/>
              <a:t>Can impact gene expression, development </a:t>
            </a:r>
          </a:p>
          <a:p>
            <a:pPr marL="285750" indent="-285750">
              <a:buFont typeface="Arial" panose="020B0604020202020204" pitchFamily="34" charset="0"/>
              <a:buChar char="•"/>
            </a:pPr>
            <a:r>
              <a:rPr lang="en-US" dirty="0"/>
              <a:t>Influence behavior, emotion</a:t>
            </a:r>
          </a:p>
        </p:txBody>
      </p:sp>
    </p:spTree>
    <p:extLst>
      <p:ext uri="{BB962C8B-B14F-4D97-AF65-F5344CB8AC3E}">
        <p14:creationId xmlns:p14="http://schemas.microsoft.com/office/powerpoint/2010/main" val="1184504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A49ECA2E-9334-EB43-BFA8-E0DC9B9D9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0"/>
            <a:ext cx="817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5">
            <a:extLst>
              <a:ext uri="{FF2B5EF4-FFF2-40B4-BE49-F238E27FC236}">
                <a16:creationId xmlns:a16="http://schemas.microsoft.com/office/drawing/2014/main" id="{8818CE39-405E-9F4F-95DA-EEDEEBC06F35}"/>
              </a:ext>
            </a:extLst>
          </p:cNvPr>
          <p:cNvSpPr txBox="1">
            <a:spLocks noChangeArrowheads="1"/>
          </p:cNvSpPr>
          <p:nvPr/>
        </p:nvSpPr>
        <p:spPr bwMode="auto">
          <a:xfrm>
            <a:off x="7694613" y="6488113"/>
            <a:ext cx="1615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Avenir Next" panose="020B0503020202020204" pitchFamily="34" charset="0"/>
              </a:rPr>
              <a:t>The Guardian</a:t>
            </a:r>
          </a:p>
        </p:txBody>
      </p:sp>
    </p:spTree>
    <p:extLst>
      <p:ext uri="{BB962C8B-B14F-4D97-AF65-F5344CB8AC3E}">
        <p14:creationId xmlns:p14="http://schemas.microsoft.com/office/powerpoint/2010/main" val="230218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2170</Words>
  <Application>Microsoft Office PowerPoint</Application>
  <PresentationFormat>On-screen Show (4:3)</PresentationFormat>
  <Paragraphs>177</Paragraphs>
  <Slides>35</Slides>
  <Notes>24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Microbiomes</vt:lpstr>
      <vt:lpstr>Insect Microbiomes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Gerardo, Nicole Marie</dc:creator>
  <cp:lastModifiedBy>Gerardo, Nicole Marie</cp:lastModifiedBy>
  <cp:revision>28</cp:revision>
  <dcterms:created xsi:type="dcterms:W3CDTF">2021-05-16T20:38:43Z</dcterms:created>
  <dcterms:modified xsi:type="dcterms:W3CDTF">2023-05-15T20:01:13Z</dcterms:modified>
</cp:coreProperties>
</file>