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68" r:id="rId2"/>
  </p:sldMasterIdLst>
  <p:notesMasterIdLst>
    <p:notesMasterId r:id="rId17"/>
  </p:notesMasterIdLst>
  <p:sldIdLst>
    <p:sldId id="275" r:id="rId3"/>
    <p:sldId id="429" r:id="rId4"/>
    <p:sldId id="452" r:id="rId5"/>
    <p:sldId id="453" r:id="rId6"/>
    <p:sldId id="454" r:id="rId7"/>
    <p:sldId id="458" r:id="rId8"/>
    <p:sldId id="447" r:id="rId9"/>
    <p:sldId id="455" r:id="rId10"/>
    <p:sldId id="456" r:id="rId11"/>
    <p:sldId id="343" r:id="rId12"/>
    <p:sldId id="285" r:id="rId13"/>
    <p:sldId id="338" r:id="rId14"/>
    <p:sldId id="339" r:id="rId15"/>
    <p:sldId id="45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2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69FF78-4070-364C-9FB5-9E7BE00ADC19}" v="5" dt="2023-05-19T01:25:59.2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5680" autoAdjust="0"/>
  </p:normalViewPr>
  <p:slideViewPr>
    <p:cSldViewPr>
      <p:cViewPr varScale="1">
        <p:scale>
          <a:sx n="108" d="100"/>
          <a:sy n="108" d="100"/>
        </p:scale>
        <p:origin x="1768" y="184"/>
      </p:cViewPr>
      <p:guideLst>
        <p:guide orient="horz" pos="3792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umer, Lawrence" userId="ec03e343-e53c-400a-9c4d-4bb43e464faa" providerId="ADAL" clId="{A569FF78-4070-364C-9FB5-9E7BE00ADC19}"/>
    <pc:docChg chg="custSel addSld delSld modSld">
      <pc:chgData name="Blumer, Lawrence" userId="ec03e343-e53c-400a-9c4d-4bb43e464faa" providerId="ADAL" clId="{A569FF78-4070-364C-9FB5-9E7BE00ADC19}" dt="2023-05-19T01:25:59.238" v="12"/>
      <pc:docMkLst>
        <pc:docMk/>
      </pc:docMkLst>
      <pc:sldChg chg="modSp del">
        <pc:chgData name="Blumer, Lawrence" userId="ec03e343-e53c-400a-9c4d-4bb43e464faa" providerId="ADAL" clId="{A569FF78-4070-364C-9FB5-9E7BE00ADC19}" dt="2023-05-19T01:25:48.663" v="11" actId="2696"/>
        <pc:sldMkLst>
          <pc:docMk/>
          <pc:sldMk cId="1877270301" sldId="447"/>
        </pc:sldMkLst>
        <pc:spChg chg="mod">
          <ac:chgData name="Blumer, Lawrence" userId="ec03e343-e53c-400a-9c4d-4bb43e464faa" providerId="ADAL" clId="{A569FF78-4070-364C-9FB5-9E7BE00ADC19}" dt="2023-05-19T01:25:30.893" v="10" actId="20577"/>
          <ac:spMkLst>
            <pc:docMk/>
            <pc:sldMk cId="1877270301" sldId="447"/>
            <ac:spMk id="4" creationId="{00000000-0000-0000-0000-000000000000}"/>
          </ac:spMkLst>
        </pc:spChg>
      </pc:sldChg>
      <pc:sldChg chg="add">
        <pc:chgData name="Blumer, Lawrence" userId="ec03e343-e53c-400a-9c4d-4bb43e464faa" providerId="ADAL" clId="{A569FF78-4070-364C-9FB5-9E7BE00ADC19}" dt="2023-05-19T01:25:59.238" v="12"/>
        <pc:sldMkLst>
          <pc:docMk/>
          <pc:sldMk cId="4004805814" sldId="447"/>
        </pc:sldMkLst>
      </pc:sldChg>
      <pc:sldChg chg="modSp mod">
        <pc:chgData name="Blumer, Lawrence" userId="ec03e343-e53c-400a-9c4d-4bb43e464faa" providerId="ADAL" clId="{A569FF78-4070-364C-9FB5-9E7BE00ADC19}" dt="2023-05-19T01:21:28.504" v="1" actId="27636"/>
        <pc:sldMkLst>
          <pc:docMk/>
          <pc:sldMk cId="827074872" sldId="453"/>
        </pc:sldMkLst>
        <pc:spChg chg="mod">
          <ac:chgData name="Blumer, Lawrence" userId="ec03e343-e53c-400a-9c4d-4bb43e464faa" providerId="ADAL" clId="{A569FF78-4070-364C-9FB5-9E7BE00ADC19}" dt="2023-05-19T01:21:28.504" v="1" actId="27636"/>
          <ac:spMkLst>
            <pc:docMk/>
            <pc:sldMk cId="827074872" sldId="453"/>
            <ac:spMk id="2" creationId="{00000000-0000-0000-0000-000000000000}"/>
          </ac:spMkLst>
        </pc:spChg>
      </pc:sldChg>
      <pc:sldChg chg="delSp modSp new mod">
        <pc:chgData name="Blumer, Lawrence" userId="ec03e343-e53c-400a-9c4d-4bb43e464faa" providerId="ADAL" clId="{A569FF78-4070-364C-9FB5-9E7BE00ADC19}" dt="2023-05-19T01:22:08.668" v="6" actId="1076"/>
        <pc:sldMkLst>
          <pc:docMk/>
          <pc:sldMk cId="155085286" sldId="458"/>
        </pc:sldMkLst>
        <pc:spChg chg="mod">
          <ac:chgData name="Blumer, Lawrence" userId="ec03e343-e53c-400a-9c4d-4bb43e464faa" providerId="ADAL" clId="{A569FF78-4070-364C-9FB5-9E7BE00ADC19}" dt="2023-05-19T01:22:08.668" v="6" actId="1076"/>
          <ac:spMkLst>
            <pc:docMk/>
            <pc:sldMk cId="155085286" sldId="458"/>
            <ac:spMk id="2" creationId="{28803149-5DEC-CAE9-5506-246D194BC2FC}"/>
          </ac:spMkLst>
        </pc:spChg>
        <pc:spChg chg="del mod">
          <ac:chgData name="Blumer, Lawrence" userId="ec03e343-e53c-400a-9c4d-4bb43e464faa" providerId="ADAL" clId="{A569FF78-4070-364C-9FB5-9E7BE00ADC19}" dt="2023-05-19T01:22:04.395" v="5" actId="478"/>
          <ac:spMkLst>
            <pc:docMk/>
            <pc:sldMk cId="155085286" sldId="458"/>
            <ac:spMk id="3" creationId="{EBB23541-A90E-D9B2-5F29-1FA9EE6B0CE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blumer/Desktop/Phage%20Hunters%20Manuscript/Phage%20Hunters%20Data%20Analysi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/Users/blumer/Desktop/Phage%20Hunters%20Manuscript/Phage%20Hunters%20Data%20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'Graph Data'!$B$2</c:f>
              <c:strCache>
                <c:ptCount val="1"/>
                <c:pt idx="0">
                  <c:v>Pass Rate (%)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F37-B148-BC00-8538D89F3A6D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F37-B148-BC00-8538D89F3A6D}"/>
              </c:ext>
            </c:extLst>
          </c:dPt>
          <c:dPt>
            <c:idx val="2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3F37-B148-BC00-8538D89F3A6D}"/>
              </c:ext>
            </c:extLst>
          </c:dPt>
          <c:cat>
            <c:strRef>
              <c:f>'Graph Data'!$A$3:$A$5</c:f>
              <c:strCache>
                <c:ptCount val="3"/>
                <c:pt idx="0">
                  <c:v>Phage Hunters</c:v>
                </c:pt>
                <c:pt idx="1">
                  <c:v>Peers</c:v>
                </c:pt>
                <c:pt idx="2">
                  <c:v>Non-Phage, Non-Peers</c:v>
                </c:pt>
              </c:strCache>
            </c:strRef>
          </c:cat>
          <c:val>
            <c:numRef>
              <c:f>'Graph Data'!$B$3:$B$5</c:f>
              <c:numCache>
                <c:formatCode>General</c:formatCode>
                <c:ptCount val="3"/>
                <c:pt idx="0">
                  <c:v>66.099999999999994</c:v>
                </c:pt>
                <c:pt idx="1">
                  <c:v>48.1</c:v>
                </c:pt>
                <c:pt idx="2">
                  <c:v>60.8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F37-B148-BC00-8538D89F3A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0815432"/>
        <c:axId val="-2103330008"/>
      </c:barChart>
      <c:catAx>
        <c:axId val="2120815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/>
              </a:defRPr>
            </a:pPr>
            <a:endParaRPr lang="en-US"/>
          </a:p>
        </c:txPr>
        <c:crossAx val="-2103330008"/>
        <c:crosses val="autoZero"/>
        <c:auto val="1"/>
        <c:lblAlgn val="ctr"/>
        <c:lblOffset val="100"/>
        <c:noMultiLvlLbl val="0"/>
      </c:catAx>
      <c:valAx>
        <c:axId val="-21033300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/>
              </a:defRPr>
            </a:pPr>
            <a:endParaRPr lang="en-US"/>
          </a:p>
        </c:txPr>
        <c:crossAx val="21208154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2A48-8449-A712-83F642A6E5BE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A48-8449-A712-83F642A6E5BE}"/>
              </c:ext>
            </c:extLst>
          </c:dPt>
          <c:dPt>
            <c:idx val="2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2A48-8449-A712-83F642A6E5BE}"/>
              </c:ext>
            </c:extLst>
          </c:dPt>
          <c:cat>
            <c:strRef>
              <c:f>'Graph Data'!$A$16:$A$18</c:f>
              <c:strCache>
                <c:ptCount val="3"/>
                <c:pt idx="0">
                  <c:v>Phage Hunters</c:v>
                </c:pt>
                <c:pt idx="1">
                  <c:v>Peers</c:v>
                </c:pt>
                <c:pt idx="2">
                  <c:v>Non-Phage, Non-Peers</c:v>
                </c:pt>
              </c:strCache>
            </c:strRef>
          </c:cat>
          <c:val>
            <c:numRef>
              <c:f>'Graph Data'!$B$16:$B$18</c:f>
              <c:numCache>
                <c:formatCode>General</c:formatCode>
                <c:ptCount val="3"/>
                <c:pt idx="0">
                  <c:v>5.5</c:v>
                </c:pt>
                <c:pt idx="1">
                  <c:v>23.1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48-8449-A712-83F642A6E5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93700328"/>
        <c:axId val="-2093698920"/>
      </c:barChart>
      <c:catAx>
        <c:axId val="-2093700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/>
              </a:defRPr>
            </a:pPr>
            <a:endParaRPr lang="en-US"/>
          </a:p>
        </c:txPr>
        <c:crossAx val="-2093698920"/>
        <c:crosses val="autoZero"/>
        <c:auto val="1"/>
        <c:lblAlgn val="ctr"/>
        <c:lblOffset val="100"/>
        <c:noMultiLvlLbl val="0"/>
      </c:catAx>
      <c:valAx>
        <c:axId val="-2093698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 baseline="0">
                <a:latin typeface="Arial"/>
              </a:defRPr>
            </a:pPr>
            <a:endParaRPr lang="en-US"/>
          </a:p>
        </c:txPr>
        <c:crossAx val="-20937003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0.22588</cdr:x>
      <cdr:y>0.24666</cdr:y>
    </cdr:from>
    <cdr:to>
      <cdr:x>0.27294</cdr:x>
      <cdr:y>0.59837</cdr:y>
    </cdr:to>
    <cdr:sp macro="" textlink="">
      <cdr:nvSpPr>
        <cdr:cNvPr id="2" name="TextBox 6">
          <a:extLst xmlns:a="http://schemas.openxmlformats.org/drawingml/2006/main">
            <a:ext uri="{FF2B5EF4-FFF2-40B4-BE49-F238E27FC236}">
              <a16:creationId xmlns:a16="http://schemas.microsoft.com/office/drawing/2014/main" id="{E00B81AD-6F91-FD42-A25C-4BBC0B40E7D9}"/>
            </a:ext>
          </a:extLst>
        </cdr:cNvPr>
        <cdr:cNvSpPr txBox="1"/>
      </cdr:nvSpPr>
      <cdr:spPr>
        <a:xfrm xmlns:a="http://schemas.openxmlformats.org/drawingml/2006/main" rot="16200000">
          <a:off x="829983" y="1394792"/>
          <a:ext cx="1276364" cy="27701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N = 6/109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688F4-EF73-471E-BC18-74F791D7FC5B}" type="datetimeFigureOut">
              <a:rPr lang="en-US" smtClean="0"/>
              <a:t>5/18/23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7757D-50C8-4445-9B27-65E916858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17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20823-C254-0443-9457-0BA757DDD5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74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A0834-A5C7-4F46-ABAC-173531DB63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61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2E0C0-4454-B34F-ADD5-E7534B6B6A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770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EE-3FCB-4F15-8B39-AFB72789050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5/18/23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3E7D-550C-4331-A725-30E347458D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9364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EE-3FCB-4F15-8B39-AFB72789050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5/18/23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3E7D-550C-4331-A725-30E347458D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9855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EE-3FCB-4F15-8B39-AFB72789050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5/18/23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3E7D-550C-4331-A725-30E347458D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6587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EE-3FCB-4F15-8B39-AFB72789050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5/18/23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3E7D-550C-4331-A725-30E347458D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2485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EE-3FCB-4F15-8B39-AFB72789050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5/18/23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3E7D-550C-4331-A725-30E347458D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9578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EE-3FCB-4F15-8B39-AFB72789050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5/18/23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3E7D-550C-4331-A725-30E347458D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17059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EE-3FCB-4F15-8B39-AFB72789050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5/18/23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3E7D-550C-4331-A725-30E347458D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8835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EE-3FCB-4F15-8B39-AFB72789050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5/18/23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3E7D-550C-4331-A725-30E347458D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902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C9A34-910F-914F-A5D9-84C37CF6BE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5537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EE-3FCB-4F15-8B39-AFB72789050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5/18/23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3E7D-550C-4331-A725-30E347458D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544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EE-3FCB-4F15-8B39-AFB72789050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5/18/23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3E7D-550C-4331-A725-30E347458D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14347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EE-3FCB-4F15-8B39-AFB72789050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5/18/23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3E7D-550C-4331-A725-30E347458D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875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07A94-CD29-094A-AAF3-3E525BC3B90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79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1664A-A293-4042-9E0F-C20DB09F61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71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BEA9E-BF4B-EC46-BF7B-D710B11C4F9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57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23489-8D38-814B-A9E5-248924E447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45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D6A60-2BDA-9C44-9CD1-A8D228355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04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FF14C-937B-B840-9C57-DC608D8643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855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C5B72-DE73-DD4B-8CE9-DC1558B40C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27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  <a:cs typeface="ＭＳ Ｐゴシック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  <a:cs typeface="ＭＳ Ｐゴシック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633F175-BF0C-6349-BBD9-06C705356C51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00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AAEEE-3FCB-4F15-8B39-AFB72789050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5/18/23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83E7D-550C-4331-A725-30E347458D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777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FF90A-5E33-6F4D-A187-A33276DA4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43000"/>
            <a:ext cx="6858000" cy="1347512"/>
          </a:xfrm>
        </p:spPr>
        <p:txBody>
          <a:bodyPr/>
          <a:lstStyle/>
          <a:p>
            <a:r>
              <a:rPr lang="en-US" dirty="0"/>
              <a:t>Using Student Assessment to Guide and Foster Pedagogy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C1CC8-00CD-614E-AD7A-E1C87CF74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12695"/>
            <a:ext cx="6858000" cy="868148"/>
          </a:xfrm>
        </p:spPr>
        <p:txBody>
          <a:bodyPr>
            <a:noAutofit/>
          </a:bodyPr>
          <a:lstStyle/>
          <a:p>
            <a:r>
              <a:rPr lang="en-US" dirty="0"/>
              <a:t>Bean Beetle Microbiome Project</a:t>
            </a:r>
          </a:p>
          <a:p>
            <a:r>
              <a:rPr lang="en-US" dirty="0"/>
              <a:t>2023 Workshop</a:t>
            </a:r>
          </a:p>
        </p:txBody>
      </p:sp>
    </p:spTree>
    <p:extLst>
      <p:ext uri="{BB962C8B-B14F-4D97-AF65-F5344CB8AC3E}">
        <p14:creationId xmlns:p14="http://schemas.microsoft.com/office/powerpoint/2010/main" val="313404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989134" y="990600"/>
            <a:ext cx="6858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800" dirty="0">
                <a:latin typeface="+mn-lt"/>
                <a:ea typeface="+mj-ea"/>
                <a:cs typeface="+mj-cs"/>
              </a:rPr>
              <a:t>Do CUREs Improve Student Outcomes?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74B48E-8BBF-BB43-BA96-876A8CA3E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9280" y="3191608"/>
            <a:ext cx="6567854" cy="738554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Recent Study at Morehouse College</a:t>
            </a:r>
          </a:p>
        </p:txBody>
      </p:sp>
    </p:spTree>
    <p:extLst>
      <p:ext uri="{BB962C8B-B14F-4D97-AF65-F5344CB8AC3E}">
        <p14:creationId xmlns:p14="http://schemas.microsoft.com/office/powerpoint/2010/main" val="511117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ECE674A5-1518-134E-A322-C57D2B0D9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257300"/>
            <a:ext cx="7089531" cy="857250"/>
          </a:xfrm>
        </p:spPr>
        <p:txBody>
          <a:bodyPr>
            <a:noAutofit/>
          </a:bodyPr>
          <a:lstStyle/>
          <a:p>
            <a:r>
              <a:rPr lang="en-US" altLang="en-US" sz="3200" b="1" dirty="0">
                <a:latin typeface="+mn-lt"/>
              </a:rPr>
              <a:t>Experiment:</a:t>
            </a:r>
            <a:r>
              <a:rPr lang="en-US" altLang="en-US" sz="3200" dirty="0">
                <a:latin typeface="+mn-lt"/>
              </a:rPr>
              <a:t> Target students wanting Major in Biology but not well prepared</a:t>
            </a:r>
          </a:p>
        </p:txBody>
      </p:sp>
      <p:sp>
        <p:nvSpPr>
          <p:cNvPr id="20482" name="TextBox 1">
            <a:extLst>
              <a:ext uri="{FF2B5EF4-FFF2-40B4-BE49-F238E27FC236}">
                <a16:creationId xmlns:a16="http://schemas.microsoft.com/office/drawing/2014/main" id="{A9DCE0AF-D78A-BD43-8162-AD027B612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008" y="2910255"/>
            <a:ext cx="8326315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700" dirty="0">
                <a:latin typeface="+mn-lt"/>
              </a:rPr>
              <a:t> Research immersion course for first-time Freshmen</a:t>
            </a:r>
          </a:p>
          <a:p>
            <a:pPr marL="342900" lvl="1" indent="0"/>
            <a:r>
              <a:rPr lang="en-US" altLang="en-US" sz="2700" dirty="0">
                <a:latin typeface="+mn-lt"/>
              </a:rPr>
              <a:t>	Phage Hunters BIO 110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700" b="1" dirty="0">
                <a:latin typeface="+mn-lt"/>
              </a:rPr>
              <a:t> Only invite “unprepared” students </a:t>
            </a:r>
            <a:r>
              <a:rPr lang="en-US" altLang="en-US" sz="2700" dirty="0">
                <a:latin typeface="+mn-lt"/>
              </a:rPr>
              <a:t>to enroll </a:t>
            </a:r>
          </a:p>
          <a:p>
            <a:r>
              <a:rPr lang="en-US" altLang="en-US" sz="2700" dirty="0">
                <a:latin typeface="+mn-lt"/>
              </a:rPr>
              <a:t>	Students not permitted in Freshman BIO 111, in Fall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700" dirty="0">
                <a:latin typeface="+mn-lt"/>
              </a:rPr>
              <a:t> Phage Hunters take BIO 111 lecture in Spring</a:t>
            </a:r>
          </a:p>
          <a:p>
            <a:r>
              <a:rPr lang="en-US" altLang="en-US" sz="2700" dirty="0">
                <a:latin typeface="+mn-lt"/>
              </a:rPr>
              <a:t>	and continue with Phage Hunters laboratory</a:t>
            </a:r>
            <a:r>
              <a:rPr lang="en-US" altLang="en-US" sz="1800" dirty="0">
                <a:latin typeface="+mn-lt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007505-40E1-5648-BBAD-E5F75C3AA92A}"/>
              </a:ext>
            </a:extLst>
          </p:cNvPr>
          <p:cNvSpPr txBox="1"/>
          <p:nvPr/>
        </p:nvSpPr>
        <p:spPr>
          <a:xfrm>
            <a:off x="773725" y="2425507"/>
            <a:ext cx="667336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/>
              <a:t>Morehouse College 2011 - 2018</a:t>
            </a:r>
          </a:p>
        </p:txBody>
      </p:sp>
    </p:spTree>
    <p:extLst>
      <p:ext uri="{BB962C8B-B14F-4D97-AF65-F5344CB8AC3E}">
        <p14:creationId xmlns:p14="http://schemas.microsoft.com/office/powerpoint/2010/main" val="1457972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/>
        </p:nvGraphicFramePr>
        <p:xfrm>
          <a:off x="1719263" y="1738313"/>
          <a:ext cx="5705475" cy="3381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C49F75E-D861-2B42-B268-78059C395587}"/>
              </a:ext>
            </a:extLst>
          </p:cNvPr>
          <p:cNvSpPr txBox="1"/>
          <p:nvPr/>
        </p:nvSpPr>
        <p:spPr>
          <a:xfrm rot="16200000">
            <a:off x="181993" y="2677183"/>
            <a:ext cx="2656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Pass Rate (%)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C241BF-A243-9643-9BDD-B1B8BE6C7935}"/>
              </a:ext>
            </a:extLst>
          </p:cNvPr>
          <p:cNvSpPr txBox="1"/>
          <p:nvPr/>
        </p:nvSpPr>
        <p:spPr>
          <a:xfrm>
            <a:off x="1115865" y="863557"/>
            <a:ext cx="7543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Biology 111 Pass Rates (A,B,C) S2012-2018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0B81AD-6F91-FD42-A25C-4BBC0B40E7D9}"/>
              </a:ext>
            </a:extLst>
          </p:cNvPr>
          <p:cNvSpPr txBox="1"/>
          <p:nvPr/>
        </p:nvSpPr>
        <p:spPr>
          <a:xfrm rot="16200000">
            <a:off x="2457226" y="3032683"/>
            <a:ext cx="1523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72/109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F38C1F-F965-3F4C-BBBA-D76BB9556D94}"/>
              </a:ext>
            </a:extLst>
          </p:cNvPr>
          <p:cNvSpPr txBox="1"/>
          <p:nvPr/>
        </p:nvSpPr>
        <p:spPr>
          <a:xfrm rot="16200000">
            <a:off x="4179854" y="3238247"/>
            <a:ext cx="1276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 = 25/52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B637A5-880C-BB48-B2C2-464FB73C992C}"/>
              </a:ext>
            </a:extLst>
          </p:cNvPr>
          <p:cNvSpPr txBox="1"/>
          <p:nvPr/>
        </p:nvSpPr>
        <p:spPr>
          <a:xfrm rot="16200000">
            <a:off x="5756149" y="3152523"/>
            <a:ext cx="1447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124/204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A92978-144D-3042-B7D0-F44D61DC4C52}"/>
              </a:ext>
            </a:extLst>
          </p:cNvPr>
          <p:cNvCxnSpPr/>
          <p:nvPr/>
        </p:nvCxnSpPr>
        <p:spPr>
          <a:xfrm>
            <a:off x="2936824" y="1852766"/>
            <a:ext cx="1724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F5D7B80-461C-164C-B54A-BC01C452D99D}"/>
              </a:ext>
            </a:extLst>
          </p:cNvPr>
          <p:cNvSpPr txBox="1"/>
          <p:nvPr/>
        </p:nvSpPr>
        <p:spPr>
          <a:xfrm>
            <a:off x="3650226" y="1852767"/>
            <a:ext cx="464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09B1A1-C6AF-4449-9CF6-9F311308DFC0}"/>
              </a:ext>
            </a:extLst>
          </p:cNvPr>
          <p:cNvSpPr txBox="1"/>
          <p:nvPr/>
        </p:nvSpPr>
        <p:spPr>
          <a:xfrm>
            <a:off x="1609977" y="5260613"/>
            <a:ext cx="6416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**p = 0.0146  *p = 0.0487 one-tailed z-ratios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2D92B97-3346-E946-AD9B-CDADDE2CCE7B}"/>
              </a:ext>
            </a:extLst>
          </p:cNvPr>
          <p:cNvCxnSpPr/>
          <p:nvPr/>
        </p:nvCxnSpPr>
        <p:spPr>
          <a:xfrm>
            <a:off x="4887765" y="1856453"/>
            <a:ext cx="1724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662EBA4-5D02-4A4E-948C-49B633D485F4}"/>
              </a:ext>
            </a:extLst>
          </p:cNvPr>
          <p:cNvSpPr txBox="1"/>
          <p:nvPr/>
        </p:nvSpPr>
        <p:spPr>
          <a:xfrm>
            <a:off x="5620671" y="1865271"/>
            <a:ext cx="464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257239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632902"/>
              </p:ext>
            </p:extLst>
          </p:nvPr>
        </p:nvGraphicFramePr>
        <p:xfrm>
          <a:off x="1589355" y="1718831"/>
          <a:ext cx="5886450" cy="362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F012034-8E2C-FE4F-BBEF-84FDAE248E73}"/>
              </a:ext>
            </a:extLst>
          </p:cNvPr>
          <p:cNvSpPr txBox="1"/>
          <p:nvPr/>
        </p:nvSpPr>
        <p:spPr>
          <a:xfrm>
            <a:off x="1211625" y="542452"/>
            <a:ext cx="7619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Biology 111 Withdrawal Rates S2012-2018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1A988C-C823-6046-9BCA-B1A17AFD5FBF}"/>
              </a:ext>
            </a:extLst>
          </p:cNvPr>
          <p:cNvSpPr txBox="1"/>
          <p:nvPr/>
        </p:nvSpPr>
        <p:spPr>
          <a:xfrm rot="16200000">
            <a:off x="-376802" y="2707795"/>
            <a:ext cx="3468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Withdrawal Rate (%)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D26FD1-C7E7-5549-AE00-E3059FCA0618}"/>
              </a:ext>
            </a:extLst>
          </p:cNvPr>
          <p:cNvSpPr txBox="1"/>
          <p:nvPr/>
        </p:nvSpPr>
        <p:spPr>
          <a:xfrm rot="16200000">
            <a:off x="4198790" y="3067465"/>
            <a:ext cx="1276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 = 12/52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1688F1-FC48-7046-AFAB-00F1FDDE5230}"/>
              </a:ext>
            </a:extLst>
          </p:cNvPr>
          <p:cNvSpPr txBox="1"/>
          <p:nvPr/>
        </p:nvSpPr>
        <p:spPr>
          <a:xfrm rot="16200000">
            <a:off x="5766547" y="3437768"/>
            <a:ext cx="150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27/204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6B14E-39BC-194B-BF97-A9D1A12B2F04}"/>
              </a:ext>
            </a:extLst>
          </p:cNvPr>
          <p:cNvSpPr txBox="1"/>
          <p:nvPr/>
        </p:nvSpPr>
        <p:spPr>
          <a:xfrm>
            <a:off x="609600" y="542267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***p = 0.0005  **p = 0.0169  *p = 0.039 one-tailed z-ratios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9A0BAFA-62C1-B04A-9CE2-0C90BC74205F}"/>
              </a:ext>
            </a:extLst>
          </p:cNvPr>
          <p:cNvCxnSpPr>
            <a:cxnSpLocks/>
          </p:cNvCxnSpPr>
          <p:nvPr/>
        </p:nvCxnSpPr>
        <p:spPr>
          <a:xfrm>
            <a:off x="2886484" y="1897011"/>
            <a:ext cx="16818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4312BB6-0E69-C34E-88CB-8845D2C04DC2}"/>
              </a:ext>
            </a:extLst>
          </p:cNvPr>
          <p:cNvSpPr txBox="1"/>
          <p:nvPr/>
        </p:nvSpPr>
        <p:spPr>
          <a:xfrm>
            <a:off x="3433996" y="1866606"/>
            <a:ext cx="586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***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2AB0597-DB56-444F-9920-9E40DA02506F}"/>
              </a:ext>
            </a:extLst>
          </p:cNvPr>
          <p:cNvCxnSpPr>
            <a:cxnSpLocks/>
          </p:cNvCxnSpPr>
          <p:nvPr/>
        </p:nvCxnSpPr>
        <p:spPr>
          <a:xfrm>
            <a:off x="4836958" y="1897011"/>
            <a:ext cx="16818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B2F12DF-D287-014F-AB1B-C1F965E0305F}"/>
              </a:ext>
            </a:extLst>
          </p:cNvPr>
          <p:cNvCxnSpPr>
            <a:cxnSpLocks/>
          </p:cNvCxnSpPr>
          <p:nvPr/>
        </p:nvCxnSpPr>
        <p:spPr>
          <a:xfrm>
            <a:off x="2886484" y="1526709"/>
            <a:ext cx="363231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C5D4EB8-5FAC-894D-A931-0B01E4D6F648}"/>
              </a:ext>
            </a:extLst>
          </p:cNvPr>
          <p:cNvSpPr txBox="1"/>
          <p:nvPr/>
        </p:nvSpPr>
        <p:spPr>
          <a:xfrm>
            <a:off x="5532627" y="1866606"/>
            <a:ext cx="586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81E763-4961-0F43-A959-8ABAE0DC57B5}"/>
              </a:ext>
            </a:extLst>
          </p:cNvPr>
          <p:cNvSpPr txBox="1"/>
          <p:nvPr/>
        </p:nvSpPr>
        <p:spPr>
          <a:xfrm>
            <a:off x="4555203" y="1496007"/>
            <a:ext cx="586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</a:p>
        </p:txBody>
      </p:sp>
    </p:spTree>
    <p:extLst>
      <p:ext uri="{BB962C8B-B14F-4D97-AF65-F5344CB8AC3E}">
        <p14:creationId xmlns:p14="http://schemas.microsoft.com/office/powerpoint/2010/main" val="3181919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143000" y="1447800"/>
            <a:ext cx="71628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latin typeface="+mn-lt"/>
                <a:ea typeface="+mj-ea"/>
                <a:cs typeface="+mj-cs"/>
              </a:rPr>
              <a:t>Institutional Outcome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dirty="0">
                <a:latin typeface="+mn-lt"/>
                <a:ea typeface="+mj-ea"/>
                <a:cs typeface="+mj-cs"/>
              </a:rPr>
              <a:t>Morehouse Biology faculty agreed to change BIO 111 laboratories to CURE format in Fall 2019 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dirty="0">
                <a:latin typeface="+mn-lt"/>
                <a:ea typeface="+mj-ea"/>
                <a:cs typeface="+mj-cs"/>
              </a:rPr>
              <a:t>All biology major introductory laboratories will be shifted to CUREs </a:t>
            </a:r>
          </a:p>
        </p:txBody>
      </p:sp>
    </p:spTree>
    <p:extLst>
      <p:ext uri="{BB962C8B-B14F-4D97-AF65-F5344CB8AC3E}">
        <p14:creationId xmlns:p14="http://schemas.microsoft.com/office/powerpoint/2010/main" val="89266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Assessment Purpose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95400" y="2209801"/>
            <a:ext cx="77724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are the Outcomes you seek?</a:t>
            </a:r>
          </a:p>
          <a:p>
            <a:pPr marL="0" indent="0">
              <a:buNone/>
            </a:pPr>
            <a:r>
              <a:rPr lang="en-US" dirty="0"/>
              <a:t>How will Outcomes be measured?</a:t>
            </a:r>
          </a:p>
          <a:p>
            <a:pPr marL="0" indent="0">
              <a:buNone/>
            </a:pPr>
            <a:r>
              <a:rPr lang="en-US" dirty="0"/>
              <a:t>Measure Outcomes during the course (Formative = feedback) or at end of course (Summative)?</a:t>
            </a:r>
          </a:p>
        </p:txBody>
      </p:sp>
    </p:spTree>
    <p:extLst>
      <p:ext uri="{BB962C8B-B14F-4D97-AF65-F5344CB8AC3E}">
        <p14:creationId xmlns:p14="http://schemas.microsoft.com/office/powerpoint/2010/main" val="355373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Assessment Focus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87769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dirty="0"/>
              <a:t>Evaluation of Students</a:t>
            </a:r>
          </a:p>
          <a:p>
            <a:pPr lvl="1"/>
            <a:r>
              <a:rPr lang="en-US" dirty="0"/>
              <a:t>How are Course Grades Determined?</a:t>
            </a:r>
          </a:p>
          <a:p>
            <a:pPr lvl="1"/>
            <a:r>
              <a:rPr lang="en-US" dirty="0"/>
              <a:t>Assessment may be independent of grades</a:t>
            </a:r>
          </a:p>
          <a:p>
            <a:r>
              <a:rPr lang="en-US" dirty="0"/>
              <a:t>Evaluation of Course</a:t>
            </a:r>
          </a:p>
          <a:p>
            <a:r>
              <a:rPr lang="en-US" dirty="0"/>
              <a:t>Time course of Outcomes</a:t>
            </a:r>
          </a:p>
          <a:p>
            <a:pPr lvl="1"/>
            <a:r>
              <a:rPr lang="en-US" dirty="0"/>
              <a:t>short term</a:t>
            </a:r>
          </a:p>
          <a:p>
            <a:pPr lvl="1"/>
            <a:r>
              <a:rPr lang="en-US" dirty="0"/>
              <a:t>middle term</a:t>
            </a:r>
          </a:p>
          <a:p>
            <a:pPr lvl="1"/>
            <a:r>
              <a:rPr lang="en-US" dirty="0"/>
              <a:t>long term</a:t>
            </a:r>
          </a:p>
        </p:txBody>
      </p:sp>
    </p:spTree>
    <p:extLst>
      <p:ext uri="{BB962C8B-B14F-4D97-AF65-F5344CB8AC3E}">
        <p14:creationId xmlns:p14="http://schemas.microsoft.com/office/powerpoint/2010/main" val="2208562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Bean Beetle Microbiome Project Assessment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1336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/>
              <a:t>Summative</a:t>
            </a:r>
          </a:p>
          <a:p>
            <a:pPr lvl="1"/>
            <a:r>
              <a:rPr lang="en-US" dirty="0"/>
              <a:t>Experimental Design Skills (pre/post-test)</a:t>
            </a:r>
          </a:p>
          <a:p>
            <a:pPr lvl="1"/>
            <a:r>
              <a:rPr lang="en-US" dirty="0"/>
              <a:t>Project Ownership and Scientific Community Values</a:t>
            </a:r>
          </a:p>
          <a:p>
            <a:pPr lvl="1"/>
            <a:r>
              <a:rPr lang="en-US" dirty="0"/>
              <a:t>Self-efficacy</a:t>
            </a:r>
          </a:p>
          <a:p>
            <a:pPr lvl="1"/>
            <a:r>
              <a:rPr lang="en-US" dirty="0"/>
              <a:t>Science Identity</a:t>
            </a:r>
          </a:p>
          <a:p>
            <a:pPr lvl="1"/>
            <a:r>
              <a:rPr lang="en-US" dirty="0"/>
              <a:t>Career Clarification</a:t>
            </a:r>
          </a:p>
        </p:txBody>
      </p:sp>
    </p:spTree>
    <p:extLst>
      <p:ext uri="{BB962C8B-B14F-4D97-AF65-F5344CB8AC3E}">
        <p14:creationId xmlns:p14="http://schemas.microsoft.com/office/powerpoint/2010/main" val="827074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Bean Beetle Microbiome Project Assessment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590800"/>
            <a:ext cx="7772400" cy="2209800"/>
          </a:xfrm>
        </p:spPr>
        <p:txBody>
          <a:bodyPr>
            <a:normAutofit/>
          </a:bodyPr>
          <a:lstStyle/>
          <a:p>
            <a:r>
              <a:rPr lang="en-US" dirty="0"/>
              <a:t>Summative and Very Long Term</a:t>
            </a:r>
          </a:p>
          <a:p>
            <a:pPr lvl="1"/>
            <a:r>
              <a:rPr lang="en-US" dirty="0"/>
              <a:t>Persistence in Major and in STEM</a:t>
            </a:r>
          </a:p>
          <a:p>
            <a:pPr lvl="1"/>
            <a:r>
              <a:rPr lang="en-US" dirty="0"/>
              <a:t>Participation in semester or summer mentored research</a:t>
            </a:r>
          </a:p>
        </p:txBody>
      </p:sp>
    </p:spTree>
    <p:extLst>
      <p:ext uri="{BB962C8B-B14F-4D97-AF65-F5344CB8AC3E}">
        <p14:creationId xmlns:p14="http://schemas.microsoft.com/office/powerpoint/2010/main" val="1268807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03149-5DEC-CAE9-5506-246D194BC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590800"/>
            <a:ext cx="7772400" cy="1143000"/>
          </a:xfrm>
        </p:spPr>
        <p:txBody>
          <a:bodyPr/>
          <a:lstStyle/>
          <a:p>
            <a:r>
              <a:rPr lang="en-US" dirty="0"/>
              <a:t>Independent of Assessment you may conduct and independent of grades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8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2514600"/>
            <a:ext cx="6324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/>
              </a:rPr>
              <a:t>What effect does your CURE have on students?</a:t>
            </a:r>
          </a:p>
          <a:p>
            <a:endParaRPr lang="en-US" sz="3600" dirty="0">
              <a:latin typeface="Calibri"/>
            </a:endParaRPr>
          </a:p>
          <a:p>
            <a:r>
              <a:rPr lang="en-US" sz="3600" dirty="0">
                <a:latin typeface="Calibri"/>
              </a:rPr>
              <a:t>How will you know if you succeed?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1000" y="762000"/>
            <a:ext cx="8382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tx1"/>
                </a:solidFill>
                <a:latin typeface="Calibri"/>
              </a:rPr>
              <a:t>Your Own Assessments</a:t>
            </a:r>
          </a:p>
        </p:txBody>
      </p:sp>
    </p:spTree>
    <p:extLst>
      <p:ext uri="{BB962C8B-B14F-4D97-AF65-F5344CB8AC3E}">
        <p14:creationId xmlns:p14="http://schemas.microsoft.com/office/powerpoint/2010/main" val="400480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981200"/>
            <a:ext cx="7162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/>
              </a:rPr>
              <a:t>Do students engaged in CUREs get better grades in lecture course than other students?</a:t>
            </a:r>
          </a:p>
          <a:p>
            <a:endParaRPr lang="en-US" sz="3600" dirty="0">
              <a:latin typeface="Calibri"/>
            </a:endParaRPr>
          </a:p>
          <a:p>
            <a:r>
              <a:rPr lang="en-US" sz="3600" dirty="0">
                <a:latin typeface="Calibri"/>
              </a:rPr>
              <a:t>Compare the pass rates of students in the same lecture course in which some are in a CURE and others not.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1000" y="381000"/>
            <a:ext cx="8382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Calibri"/>
              </a:rPr>
              <a:t>Example Outcome Assessment</a:t>
            </a:r>
          </a:p>
        </p:txBody>
      </p:sp>
    </p:spTree>
    <p:extLst>
      <p:ext uri="{BB962C8B-B14F-4D97-AF65-F5344CB8AC3E}">
        <p14:creationId xmlns:p14="http://schemas.microsoft.com/office/powerpoint/2010/main" val="180545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1676400"/>
            <a:ext cx="7162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/>
              </a:rPr>
              <a:t>Do students in CUREs gain better knowledge of the scientific process than other students?</a:t>
            </a:r>
          </a:p>
          <a:p>
            <a:endParaRPr lang="en-US" sz="3600" dirty="0">
              <a:latin typeface="Calibri"/>
            </a:endParaRPr>
          </a:p>
          <a:p>
            <a:r>
              <a:rPr lang="en-US" sz="3600" dirty="0">
                <a:latin typeface="Calibri"/>
              </a:rPr>
              <a:t>Written passage in which students ID the question posed in an experiment, the null hypothesis or the alternative hypothesis.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1000" y="381000"/>
            <a:ext cx="8382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Calibri"/>
              </a:rPr>
              <a:t>Example Outcome Assessment</a:t>
            </a:r>
          </a:p>
        </p:txBody>
      </p:sp>
    </p:spTree>
    <p:extLst>
      <p:ext uri="{BB962C8B-B14F-4D97-AF65-F5344CB8AC3E}">
        <p14:creationId xmlns:p14="http://schemas.microsoft.com/office/powerpoint/2010/main" val="286118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10316</TotalTime>
  <Words>409</Words>
  <Application>Microsoft Macintosh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Blank Presentation</vt:lpstr>
      <vt:lpstr>4_Office Theme</vt:lpstr>
      <vt:lpstr>Using Student Assessment to Guide and Foster Pedagogy Change</vt:lpstr>
      <vt:lpstr>Assessment Purpose</vt:lpstr>
      <vt:lpstr>Assessment Focus</vt:lpstr>
      <vt:lpstr>Bean Beetle Microbiome Project Assessment</vt:lpstr>
      <vt:lpstr>Bean Beetle Microbiome Project Assessment</vt:lpstr>
      <vt:lpstr>Independent of Assessment you may conduct and independent of grades </vt:lpstr>
      <vt:lpstr>PowerPoint Presentation</vt:lpstr>
      <vt:lpstr>PowerPoint Presentation</vt:lpstr>
      <vt:lpstr>PowerPoint Presentation</vt:lpstr>
      <vt:lpstr>PowerPoint Presentation</vt:lpstr>
      <vt:lpstr>Experiment: Target students wanting Major in Biology but not well prepared</vt:lpstr>
      <vt:lpstr>PowerPoint Presentation</vt:lpstr>
      <vt:lpstr>PowerPoint Presentation</vt:lpstr>
      <vt:lpstr>PowerPoint Presentation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Research into Lecture and Laboratory</dc:title>
  <dc:creator>Jacob, Nitya P</dc:creator>
  <cp:lastModifiedBy>Blumer, Lawrence</cp:lastModifiedBy>
  <cp:revision>200</cp:revision>
  <cp:lastPrinted>2012-06-26T11:29:30Z</cp:lastPrinted>
  <dcterms:created xsi:type="dcterms:W3CDTF">2012-06-09T16:02:54Z</dcterms:created>
  <dcterms:modified xsi:type="dcterms:W3CDTF">2023-05-19T01:26:08Z</dcterms:modified>
</cp:coreProperties>
</file>