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3" r:id="rId3"/>
    <p:sldId id="664" r:id="rId4"/>
    <p:sldId id="677" r:id="rId5"/>
    <p:sldId id="661" r:id="rId6"/>
    <p:sldId id="662" r:id="rId7"/>
    <p:sldId id="679" r:id="rId8"/>
    <p:sldId id="259" r:id="rId9"/>
    <p:sldId id="663" r:id="rId10"/>
    <p:sldId id="680" r:id="rId11"/>
    <p:sldId id="681" r:id="rId12"/>
    <p:sldId id="6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94558"/>
  </p:normalViewPr>
  <p:slideViewPr>
    <p:cSldViewPr snapToGrid="0" snapToObjects="1">
      <p:cViewPr varScale="1">
        <p:scale>
          <a:sx n="121" d="100"/>
          <a:sy n="121" d="100"/>
        </p:scale>
        <p:origin x="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mer, Lawrence" userId="ec03e343-e53c-400a-9c4d-4bb43e464faa" providerId="ADAL" clId="{BD471214-0A49-5A46-AAB7-64680E40A807}"/>
    <pc:docChg chg="modSld">
      <pc:chgData name="Blumer, Lawrence" userId="ec03e343-e53c-400a-9c4d-4bb43e464faa" providerId="ADAL" clId="{BD471214-0A49-5A46-AAB7-64680E40A807}" dt="2023-05-17T01:17:30.253" v="75" actId="1076"/>
      <pc:docMkLst>
        <pc:docMk/>
      </pc:docMkLst>
      <pc:sldChg chg="modSp mod">
        <pc:chgData name="Blumer, Lawrence" userId="ec03e343-e53c-400a-9c4d-4bb43e464faa" providerId="ADAL" clId="{BD471214-0A49-5A46-AAB7-64680E40A807}" dt="2023-05-17T01:16:13.276" v="64" actId="20577"/>
        <pc:sldMkLst>
          <pc:docMk/>
          <pc:sldMk cId="1894748284" sldId="668"/>
        </pc:sldMkLst>
        <pc:spChg chg="mod">
          <ac:chgData name="Blumer, Lawrence" userId="ec03e343-e53c-400a-9c4d-4bb43e464faa" providerId="ADAL" clId="{BD471214-0A49-5A46-AAB7-64680E40A807}" dt="2023-05-17T01:16:13.276" v="64" actId="20577"/>
          <ac:spMkLst>
            <pc:docMk/>
            <pc:sldMk cId="1894748284" sldId="668"/>
            <ac:spMk id="2" creationId="{3DB3782D-165A-884B-BB0D-8B1CDFAF895D}"/>
          </ac:spMkLst>
        </pc:spChg>
      </pc:sldChg>
      <pc:sldChg chg="modSp mod">
        <pc:chgData name="Blumer, Lawrence" userId="ec03e343-e53c-400a-9c4d-4bb43e464faa" providerId="ADAL" clId="{BD471214-0A49-5A46-AAB7-64680E40A807}" dt="2023-05-17T01:06:08.395" v="5" actId="1076"/>
        <pc:sldMkLst>
          <pc:docMk/>
          <pc:sldMk cId="4140944374" sldId="677"/>
        </pc:sldMkLst>
        <pc:spChg chg="mod">
          <ac:chgData name="Blumer, Lawrence" userId="ec03e343-e53c-400a-9c4d-4bb43e464faa" providerId="ADAL" clId="{BD471214-0A49-5A46-AAB7-64680E40A807}" dt="2023-05-17T01:06:08.395" v="5" actId="1076"/>
          <ac:spMkLst>
            <pc:docMk/>
            <pc:sldMk cId="4140944374" sldId="677"/>
            <ac:spMk id="4" creationId="{2CFFF26F-59AC-2A48-B057-E3C0D9426E72}"/>
          </ac:spMkLst>
        </pc:spChg>
      </pc:sldChg>
      <pc:sldChg chg="modSp mod">
        <pc:chgData name="Blumer, Lawrence" userId="ec03e343-e53c-400a-9c4d-4bb43e464faa" providerId="ADAL" clId="{BD471214-0A49-5A46-AAB7-64680E40A807}" dt="2023-05-17T01:09:52.882" v="61" actId="20577"/>
        <pc:sldMkLst>
          <pc:docMk/>
          <pc:sldMk cId="1355616012" sldId="679"/>
        </pc:sldMkLst>
        <pc:spChg chg="mod">
          <ac:chgData name="Blumer, Lawrence" userId="ec03e343-e53c-400a-9c4d-4bb43e464faa" providerId="ADAL" clId="{BD471214-0A49-5A46-AAB7-64680E40A807}" dt="2023-05-17T01:09:52.882" v="61" actId="20577"/>
          <ac:spMkLst>
            <pc:docMk/>
            <pc:sldMk cId="1355616012" sldId="679"/>
            <ac:spMk id="5" creationId="{D5BBD83C-340A-314A-B8E7-CE1A24E10662}"/>
          </ac:spMkLst>
        </pc:spChg>
      </pc:sldChg>
      <pc:sldChg chg="modSp mod">
        <pc:chgData name="Blumer, Lawrence" userId="ec03e343-e53c-400a-9c4d-4bb43e464faa" providerId="ADAL" clId="{BD471214-0A49-5A46-AAB7-64680E40A807}" dt="2023-05-17T01:17:30.253" v="75" actId="1076"/>
        <pc:sldMkLst>
          <pc:docMk/>
          <pc:sldMk cId="153100089" sldId="680"/>
        </pc:sldMkLst>
        <pc:spChg chg="mod">
          <ac:chgData name="Blumer, Lawrence" userId="ec03e343-e53c-400a-9c4d-4bb43e464faa" providerId="ADAL" clId="{BD471214-0A49-5A46-AAB7-64680E40A807}" dt="2023-05-17T01:17:17.922" v="74" actId="14100"/>
          <ac:spMkLst>
            <pc:docMk/>
            <pc:sldMk cId="153100089" sldId="680"/>
            <ac:spMk id="2" creationId="{3DB3782D-165A-884B-BB0D-8B1CDFAF895D}"/>
          </ac:spMkLst>
        </pc:spChg>
        <pc:spChg chg="mod">
          <ac:chgData name="Blumer, Lawrence" userId="ec03e343-e53c-400a-9c4d-4bb43e464faa" providerId="ADAL" clId="{BD471214-0A49-5A46-AAB7-64680E40A807}" dt="2023-05-17T01:17:30.253" v="75" actId="1076"/>
          <ac:spMkLst>
            <pc:docMk/>
            <pc:sldMk cId="153100089" sldId="680"/>
            <ac:spMk id="4" creationId="{269A8AB7-EC06-C44A-AA60-4E8CF58BC5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24CAB-0953-9F4D-9FC1-5A5AF0FE6A74}"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7424D-E93B-DB42-A5EF-1E1877196F74}" type="slidenum">
              <a:rPr lang="en-US" smtClean="0"/>
              <a:t>‹#›</a:t>
            </a:fld>
            <a:endParaRPr lang="en-US"/>
          </a:p>
        </p:txBody>
      </p:sp>
    </p:spTree>
    <p:extLst>
      <p:ext uri="{BB962C8B-B14F-4D97-AF65-F5344CB8AC3E}">
        <p14:creationId xmlns:p14="http://schemas.microsoft.com/office/powerpoint/2010/main" val="90650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arthmicrobiome.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t0akxx8Dws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 that there are two key words within this rather simple question. One is “microbiome” and one is “differences”.</a:t>
            </a:r>
          </a:p>
        </p:txBody>
      </p:sp>
      <p:sp>
        <p:nvSpPr>
          <p:cNvPr id="4" name="Slide Number Placeholder 3"/>
          <p:cNvSpPr>
            <a:spLocks noGrp="1"/>
          </p:cNvSpPr>
          <p:nvPr>
            <p:ph type="sldNum" sz="quarter" idx="5"/>
          </p:nvPr>
        </p:nvSpPr>
        <p:spPr/>
        <p:txBody>
          <a:bodyPr/>
          <a:lstStyle/>
          <a:p>
            <a:fld id="{558B2ACF-117D-A642-BF63-180CD2D8AF12}" type="slidenum">
              <a:rPr lang="en-US" smtClean="0"/>
              <a:t>3</a:t>
            </a:fld>
            <a:endParaRPr lang="en-US"/>
          </a:p>
        </p:txBody>
      </p:sp>
    </p:spTree>
    <p:extLst>
      <p:ext uri="{BB962C8B-B14F-4D97-AF65-F5344CB8AC3E}">
        <p14:creationId xmlns:p14="http://schemas.microsoft.com/office/powerpoint/2010/main" val="276403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4498E-76F4-7741-BE46-264E06277366}" type="slidenum">
              <a:rPr lang="en-US" smtClean="0"/>
              <a:t>12</a:t>
            </a:fld>
            <a:endParaRPr lang="en-US"/>
          </a:p>
        </p:txBody>
      </p:sp>
    </p:spTree>
    <p:extLst>
      <p:ext uri="{BB962C8B-B14F-4D97-AF65-F5344CB8AC3E}">
        <p14:creationId xmlns:p14="http://schemas.microsoft.com/office/powerpoint/2010/main" val="121324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4498E-76F4-7741-BE46-264E06277366}" type="slidenum">
              <a:rPr lang="en-US" smtClean="0"/>
              <a:t>4</a:t>
            </a:fld>
            <a:endParaRPr lang="en-US"/>
          </a:p>
        </p:txBody>
      </p:sp>
    </p:spTree>
    <p:extLst>
      <p:ext uri="{BB962C8B-B14F-4D97-AF65-F5344CB8AC3E}">
        <p14:creationId xmlns:p14="http://schemas.microsoft.com/office/powerpoint/2010/main" val="12381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think about 4 communities of plants. Two are in the desert and two are in the tropics. </a:t>
            </a:r>
          </a:p>
          <a:p>
            <a:r>
              <a:rPr lang="en-US" dirty="0"/>
              <a:t>What are some of the ways in which they differ?</a:t>
            </a:r>
          </a:p>
          <a:p>
            <a:endParaRPr lang="en-US" dirty="0"/>
          </a:p>
          <a:p>
            <a:pPr marL="171450" indent="-171450">
              <a:buFont typeface="Arial" panose="020B0604020202020204" pitchFamily="34" charset="0"/>
              <a:buChar char="•"/>
            </a:pPr>
            <a:r>
              <a:rPr lang="en-US" dirty="0"/>
              <a:t>Types of species</a:t>
            </a:r>
          </a:p>
          <a:p>
            <a:pPr marL="171450" indent="-171450">
              <a:buFont typeface="Arial" panose="020B0604020202020204" pitchFamily="34" charset="0"/>
              <a:buChar char="•"/>
            </a:pPr>
            <a:r>
              <a:rPr lang="en-US" dirty="0"/>
              <a:t>Numbers of species</a:t>
            </a:r>
          </a:p>
          <a:p>
            <a:pPr marL="171450" indent="-171450">
              <a:buFont typeface="Arial" panose="020B0604020202020204" pitchFamily="34" charset="0"/>
              <a:buChar char="•"/>
            </a:pPr>
            <a:r>
              <a:rPr lang="en-US" dirty="0"/>
              <a:t>Numbers of individuals</a:t>
            </a:r>
          </a:p>
        </p:txBody>
      </p:sp>
      <p:sp>
        <p:nvSpPr>
          <p:cNvPr id="4" name="Slide Number Placeholder 3"/>
          <p:cNvSpPr>
            <a:spLocks noGrp="1"/>
          </p:cNvSpPr>
          <p:nvPr>
            <p:ph type="sldNum" sz="quarter" idx="5"/>
          </p:nvPr>
        </p:nvSpPr>
        <p:spPr/>
        <p:txBody>
          <a:bodyPr/>
          <a:lstStyle/>
          <a:p>
            <a:fld id="{558B2ACF-117D-A642-BF63-180CD2D8AF12}" type="slidenum">
              <a:rPr lang="en-US" smtClean="0"/>
              <a:t>5</a:t>
            </a:fld>
            <a:endParaRPr lang="en-US"/>
          </a:p>
        </p:txBody>
      </p:sp>
    </p:spTree>
    <p:extLst>
      <p:ext uri="{BB962C8B-B14F-4D97-AF65-F5344CB8AC3E}">
        <p14:creationId xmlns:p14="http://schemas.microsoft.com/office/powerpoint/2010/main" val="220475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Microbial communities inside hosts can differ in the same ways that these plant communities differ. </a:t>
            </a:r>
          </a:p>
          <a:p>
            <a:endParaRPr lang="en-US" dirty="0"/>
          </a:p>
          <a:p>
            <a:r>
              <a:rPr lang="en-US" dirty="0"/>
              <a:t>While an ecologist may go out to plots of plants and record the species or family of each individual plant, we can’t do that with the microbes inside these hosts. Instead, we can use DNA sequencing to gain an understanding of what bacterial types are there and how much there is of each, at least relative to the others. </a:t>
            </a:r>
          </a:p>
          <a:p>
            <a:endParaRPr lang="en-US" dirty="0"/>
          </a:p>
          <a:p>
            <a:r>
              <a:rPr lang="en-US" dirty="0"/>
              <a:t>We don’t sequence the entire genome of each bacteria. Instead, we sequence a portion of the 16s rRNA gene of each bacterium in a sample. The 16s rRNA gene has been used a long time as a diagnostic marker to identity a bacteria. We can take the sequences that we get back and compare them to databases of sequences to determine what bacteria they are associated with. Sometimes, we can confidentially say what bacterial family they are in. Other times we can say what bacterial genus they are in. </a:t>
            </a:r>
          </a:p>
          <a:p>
            <a:endParaRPr lang="en-US" dirty="0"/>
          </a:p>
          <a:p>
            <a:r>
              <a:rPr lang="en-US" dirty="0"/>
              <a:t>For more information on high throughput microbial community sequencing, here are some references:</a:t>
            </a:r>
          </a:p>
          <a:p>
            <a:endParaRPr lang="en-US" dirty="0"/>
          </a:p>
          <a:p>
            <a:r>
              <a:rPr lang="en-US" dirty="0"/>
              <a:t>The earth microbiome project. </a:t>
            </a:r>
            <a:r>
              <a:rPr lang="en-US" dirty="0">
                <a:hlinkClick r:id="rId3"/>
              </a:rPr>
              <a:t>http://www.earthmicrobiome.org/</a:t>
            </a:r>
            <a:endParaRPr lang="en-US" dirty="0"/>
          </a:p>
          <a:p>
            <a:endParaRPr lang="en-US" dirty="0"/>
          </a:p>
          <a:p>
            <a:r>
              <a:rPr lang="en-US" dirty="0"/>
              <a:t>How Illumina </a:t>
            </a:r>
            <a:r>
              <a:rPr lang="en-US" dirty="0" err="1"/>
              <a:t>MiSeq</a:t>
            </a:r>
            <a:r>
              <a:rPr lang="en-US" dirty="0"/>
              <a:t> sequencing works. </a:t>
            </a:r>
            <a:r>
              <a:rPr lang="en-US" dirty="0">
                <a:hlinkClick r:id="rId4"/>
              </a:rPr>
              <a:t>https://www.youtube.com/watch?v=t0akxx8Dwsk</a:t>
            </a:r>
            <a:endParaRPr lang="en-US" dirty="0"/>
          </a:p>
          <a:p>
            <a:endParaRPr lang="en-US" dirty="0"/>
          </a:p>
          <a:p>
            <a:r>
              <a:rPr lang="en-US" dirty="0"/>
              <a:t>Sequencing and the American Gut project. </a:t>
            </a:r>
            <a:r>
              <a:rPr lang="en-US" dirty="0">
                <a:hlinkClick r:id="rId4"/>
              </a:rPr>
              <a:t>https://www.youtube.com/watch?v=t0akxx8Dwsk</a:t>
            </a:r>
            <a:endParaRPr lang="en-US" dirty="0"/>
          </a:p>
        </p:txBody>
      </p:sp>
      <p:sp>
        <p:nvSpPr>
          <p:cNvPr id="4" name="Slide Number Placeholder 3"/>
          <p:cNvSpPr>
            <a:spLocks noGrp="1"/>
          </p:cNvSpPr>
          <p:nvPr>
            <p:ph type="sldNum" sz="quarter" idx="5"/>
          </p:nvPr>
        </p:nvSpPr>
        <p:spPr/>
        <p:txBody>
          <a:bodyPr/>
          <a:lstStyle/>
          <a:p>
            <a:fld id="{558B2ACF-117D-A642-BF63-180CD2D8AF12}" type="slidenum">
              <a:rPr lang="en-US" smtClean="0"/>
              <a:t>6</a:t>
            </a:fld>
            <a:endParaRPr lang="en-US"/>
          </a:p>
        </p:txBody>
      </p:sp>
    </p:spTree>
    <p:extLst>
      <p:ext uri="{BB962C8B-B14F-4D97-AF65-F5344CB8AC3E}">
        <p14:creationId xmlns:p14="http://schemas.microsoft.com/office/powerpoint/2010/main" val="203048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4498E-76F4-7741-BE46-264E06277366}" type="slidenum">
              <a:rPr lang="en-US" smtClean="0"/>
              <a:t>7</a:t>
            </a:fld>
            <a:endParaRPr lang="en-US"/>
          </a:p>
        </p:txBody>
      </p:sp>
    </p:spTree>
    <p:extLst>
      <p:ext uri="{BB962C8B-B14F-4D97-AF65-F5344CB8AC3E}">
        <p14:creationId xmlns:p14="http://schemas.microsoft.com/office/powerpoint/2010/main" val="285601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B2ACF-117D-A642-BF63-180CD2D8AF12}" type="slidenum">
              <a:rPr lang="en-US" smtClean="0"/>
              <a:t>8</a:t>
            </a:fld>
            <a:endParaRPr lang="en-US"/>
          </a:p>
        </p:txBody>
      </p:sp>
    </p:spTree>
    <p:extLst>
      <p:ext uri="{BB962C8B-B14F-4D97-AF65-F5344CB8AC3E}">
        <p14:creationId xmlns:p14="http://schemas.microsoft.com/office/powerpoint/2010/main" val="419410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4498E-76F4-7741-BE46-264E06277366}" type="slidenum">
              <a:rPr lang="en-US" smtClean="0"/>
              <a:t>9</a:t>
            </a:fld>
            <a:endParaRPr lang="en-US"/>
          </a:p>
        </p:txBody>
      </p:sp>
    </p:spTree>
    <p:extLst>
      <p:ext uri="{BB962C8B-B14F-4D97-AF65-F5344CB8AC3E}">
        <p14:creationId xmlns:p14="http://schemas.microsoft.com/office/powerpoint/2010/main" val="269481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4498E-76F4-7741-BE46-264E06277366}" type="slidenum">
              <a:rPr lang="en-US" smtClean="0"/>
              <a:t>10</a:t>
            </a:fld>
            <a:endParaRPr lang="en-US"/>
          </a:p>
        </p:txBody>
      </p:sp>
    </p:spTree>
    <p:extLst>
      <p:ext uri="{BB962C8B-B14F-4D97-AF65-F5344CB8AC3E}">
        <p14:creationId xmlns:p14="http://schemas.microsoft.com/office/powerpoint/2010/main" val="154171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4498E-76F4-7741-BE46-264E06277366}" type="slidenum">
              <a:rPr lang="en-US" smtClean="0"/>
              <a:t>11</a:t>
            </a:fld>
            <a:endParaRPr lang="en-US"/>
          </a:p>
        </p:txBody>
      </p:sp>
    </p:spTree>
    <p:extLst>
      <p:ext uri="{BB962C8B-B14F-4D97-AF65-F5344CB8AC3E}">
        <p14:creationId xmlns:p14="http://schemas.microsoft.com/office/powerpoint/2010/main" val="357466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0018-536D-3446-B9C8-17D86D5483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DEE18E-8798-C645-8E2C-AB2723C74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8F94E7-14D2-4E49-89CA-5542FC1E0630}"/>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5" name="Footer Placeholder 4">
            <a:extLst>
              <a:ext uri="{FF2B5EF4-FFF2-40B4-BE49-F238E27FC236}">
                <a16:creationId xmlns:a16="http://schemas.microsoft.com/office/drawing/2014/main" id="{0AA97273-23B1-8A49-B918-D2951553C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4253-5180-304E-9FB2-FA34145C2219}"/>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356776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EA7F-1E00-DE4C-9B67-B0869D766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35819-0436-F747-8E46-D86E51D92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03BFE-018E-9F4D-AC3E-FB28795D0D03}"/>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5" name="Footer Placeholder 4">
            <a:extLst>
              <a:ext uri="{FF2B5EF4-FFF2-40B4-BE49-F238E27FC236}">
                <a16:creationId xmlns:a16="http://schemas.microsoft.com/office/drawing/2014/main" id="{D9B45960-19FC-9842-A000-0D2B5DC17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BB0A-BA29-194B-AED2-DF79BB682B78}"/>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40606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B31A9-CE5F-9841-8841-BD4C76BEA4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DF1723-0136-824A-B630-6AAC8983F2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5A9D7-94ED-A840-BC40-C07D23787611}"/>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5" name="Footer Placeholder 4">
            <a:extLst>
              <a:ext uri="{FF2B5EF4-FFF2-40B4-BE49-F238E27FC236}">
                <a16:creationId xmlns:a16="http://schemas.microsoft.com/office/drawing/2014/main" id="{672B4675-F8A6-3E46-B4E2-A56E10A86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BEC9E-8FFC-0C44-98CC-DAD7B16E2F2D}"/>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205598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0F2D-0AA2-414E-A481-012988AF2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2D896-3DC2-AE4F-BD76-A32A7DCBB2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0B1C4-9096-8B4E-BDE5-7D1652603030}"/>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5" name="Footer Placeholder 4">
            <a:extLst>
              <a:ext uri="{FF2B5EF4-FFF2-40B4-BE49-F238E27FC236}">
                <a16:creationId xmlns:a16="http://schemas.microsoft.com/office/drawing/2014/main" id="{53D777C1-3C18-F642-A1B1-165BAB93F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1958D-D85F-DF44-9DAF-95874A5BD806}"/>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427259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91DB-EF08-8748-9FFB-BF7B9E872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2BA67-E184-E441-A0C9-75AAA1728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D0610-F696-BB41-860F-E30BBC296FA3}"/>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5" name="Footer Placeholder 4">
            <a:extLst>
              <a:ext uri="{FF2B5EF4-FFF2-40B4-BE49-F238E27FC236}">
                <a16:creationId xmlns:a16="http://schemas.microsoft.com/office/drawing/2014/main" id="{75D0D6D1-A433-2B49-BBA4-D87028100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5ECA-12F7-2A4E-BBEF-F67A1BC250AE}"/>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25242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9611-3617-5C4C-AFF7-6F1860513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BE4DC-F5CF-FD44-A2FE-5C25720787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3BC54-9AD0-3C41-8881-3A0132667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955C1D-3ED1-B343-8C96-C79EADA531C0}"/>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6" name="Footer Placeholder 5">
            <a:extLst>
              <a:ext uri="{FF2B5EF4-FFF2-40B4-BE49-F238E27FC236}">
                <a16:creationId xmlns:a16="http://schemas.microsoft.com/office/drawing/2014/main" id="{7B4EA20F-56CE-4C43-A391-88B336230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01C7B-10A7-C742-82B6-D9E3BC9D7457}"/>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109999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FBE6-6046-FA44-8B66-CE46D62D28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AB2EB1-70A0-104F-B175-30274C071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319E22-CD92-0E4F-BE0B-21BCE29AB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03C941-2942-8C46-9264-DD41C83D9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9802F-6CCB-CF47-985E-0BB8755D28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A6D3C-3914-1449-BE74-751279504D73}"/>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8" name="Footer Placeholder 7">
            <a:extLst>
              <a:ext uri="{FF2B5EF4-FFF2-40B4-BE49-F238E27FC236}">
                <a16:creationId xmlns:a16="http://schemas.microsoft.com/office/drawing/2014/main" id="{226EE0AA-6B4C-6A49-AE20-21866CFD2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F30A78-BF9F-444C-B6C2-0CF17D4724E4}"/>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87772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158A-5E52-2341-AE9E-02C2DFA1F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CBA22F-AE50-754A-B28F-C6ABC2F437A9}"/>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4" name="Footer Placeholder 3">
            <a:extLst>
              <a:ext uri="{FF2B5EF4-FFF2-40B4-BE49-F238E27FC236}">
                <a16:creationId xmlns:a16="http://schemas.microsoft.com/office/drawing/2014/main" id="{283719F6-008A-AA48-877D-323564BD4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595C35-73CE-F146-B0C1-FE8934EE4B3F}"/>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9549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D0839-B868-384F-BD7F-5171A1165E55}"/>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3" name="Footer Placeholder 2">
            <a:extLst>
              <a:ext uri="{FF2B5EF4-FFF2-40B4-BE49-F238E27FC236}">
                <a16:creationId xmlns:a16="http://schemas.microsoft.com/office/drawing/2014/main" id="{B8ABB3BD-E106-6143-81C9-047AE52AA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F5C2A9-30F7-6B49-B5DB-9D3173B52F34}"/>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353197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0377-DF6F-054C-80A2-6418652A7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B8040-A6B5-154A-8C0D-B4D81824E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3DDFE3-5490-CA43-B32F-57AA537D5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FFB36-D418-9C4A-8C2B-2D41B1FE83EF}"/>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6" name="Footer Placeholder 5">
            <a:extLst>
              <a:ext uri="{FF2B5EF4-FFF2-40B4-BE49-F238E27FC236}">
                <a16:creationId xmlns:a16="http://schemas.microsoft.com/office/drawing/2014/main" id="{E5644608-FFF0-2240-86B4-87A93FDF2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0DA00-7608-D240-B23E-7E200BB82C67}"/>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402061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27F2-1DBC-2341-B2E5-199C2E280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8C2FE-984E-4549-8B2B-B60265E3B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07100-69A8-A442-A986-ED4BD7B22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D426B-66F4-9D4D-B171-5CF03986937F}"/>
              </a:ext>
            </a:extLst>
          </p:cNvPr>
          <p:cNvSpPr>
            <a:spLocks noGrp="1"/>
          </p:cNvSpPr>
          <p:nvPr>
            <p:ph type="dt" sz="half" idx="10"/>
          </p:nvPr>
        </p:nvSpPr>
        <p:spPr/>
        <p:txBody>
          <a:bodyPr/>
          <a:lstStyle/>
          <a:p>
            <a:fld id="{9ACD2BAC-2040-2B40-98CA-9044A32C14ED}" type="datetimeFigureOut">
              <a:rPr lang="en-US" smtClean="0"/>
              <a:t>5/16/23</a:t>
            </a:fld>
            <a:endParaRPr lang="en-US"/>
          </a:p>
        </p:txBody>
      </p:sp>
      <p:sp>
        <p:nvSpPr>
          <p:cNvPr id="6" name="Footer Placeholder 5">
            <a:extLst>
              <a:ext uri="{FF2B5EF4-FFF2-40B4-BE49-F238E27FC236}">
                <a16:creationId xmlns:a16="http://schemas.microsoft.com/office/drawing/2014/main" id="{938AD633-E67B-D840-8117-8BD19012E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C7784-B8EC-2944-A256-C00D6DE5DE0C}"/>
              </a:ext>
            </a:extLst>
          </p:cNvPr>
          <p:cNvSpPr>
            <a:spLocks noGrp="1"/>
          </p:cNvSpPr>
          <p:nvPr>
            <p:ph type="sldNum" sz="quarter" idx="12"/>
          </p:nvPr>
        </p:nvSpPr>
        <p:spPr/>
        <p:txBody>
          <a:bodyPr/>
          <a:lstStyle/>
          <a:p>
            <a:fld id="{67572257-FC73-4042-B9E9-E1D9F8CC00A0}" type="slidenum">
              <a:rPr lang="en-US" smtClean="0"/>
              <a:t>‹#›</a:t>
            </a:fld>
            <a:endParaRPr lang="en-US"/>
          </a:p>
        </p:txBody>
      </p:sp>
    </p:spTree>
    <p:extLst>
      <p:ext uri="{BB962C8B-B14F-4D97-AF65-F5344CB8AC3E}">
        <p14:creationId xmlns:p14="http://schemas.microsoft.com/office/powerpoint/2010/main" val="281377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FF03E-A1D9-BF47-8D93-4F0FE4E3A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E1356-3399-A94B-97A8-9A76A722F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D8DF4-8750-B34C-B49A-DF1AC4238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2BAC-2040-2B40-98CA-9044A32C14ED}" type="datetimeFigureOut">
              <a:rPr lang="en-US" smtClean="0"/>
              <a:t>5/16/23</a:t>
            </a:fld>
            <a:endParaRPr lang="en-US"/>
          </a:p>
        </p:txBody>
      </p:sp>
      <p:sp>
        <p:nvSpPr>
          <p:cNvPr id="5" name="Footer Placeholder 4">
            <a:extLst>
              <a:ext uri="{FF2B5EF4-FFF2-40B4-BE49-F238E27FC236}">
                <a16:creationId xmlns:a16="http://schemas.microsoft.com/office/drawing/2014/main" id="{461C2F2C-8D53-C749-ADA9-F256A85B7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DAA23D-20EB-0347-8E88-80E481474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72257-FC73-4042-B9E9-E1D9F8CC00A0}" type="slidenum">
              <a:rPr lang="en-US" smtClean="0"/>
              <a:t>‹#›</a:t>
            </a:fld>
            <a:endParaRPr lang="en-US"/>
          </a:p>
        </p:txBody>
      </p:sp>
    </p:spTree>
    <p:extLst>
      <p:ext uri="{BB962C8B-B14F-4D97-AF65-F5344CB8AC3E}">
        <p14:creationId xmlns:p14="http://schemas.microsoft.com/office/powerpoint/2010/main" val="308093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11.tiff"/><Relationship Id="rId3" Type="http://schemas.openxmlformats.org/officeDocument/2006/relationships/image" Target="../media/image1.tiff"/><Relationship Id="rId7" Type="http://schemas.openxmlformats.org/officeDocument/2006/relationships/image" Target="../media/image5.tiff"/><Relationship Id="rId12"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f"/><Relationship Id="rId11" Type="http://schemas.openxmlformats.org/officeDocument/2006/relationships/image" Target="../media/image9.tiff"/><Relationship Id="rId5" Type="http://schemas.openxmlformats.org/officeDocument/2006/relationships/image" Target="../media/image3.tiff"/><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tiff"/><Relationship Id="rId9" Type="http://schemas.openxmlformats.org/officeDocument/2006/relationships/image" Target="../media/image7.tiff"/><Relationship Id="rId14" Type="http://schemas.openxmlformats.org/officeDocument/2006/relationships/image" Target="../media/image12.tiff"/></Relationships>
</file>

<file path=ppt/slides/_rels/slide6.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1.tiff"/><Relationship Id="rId18" Type="http://schemas.openxmlformats.org/officeDocument/2006/relationships/image" Target="../media/image16.tiff"/><Relationship Id="rId3" Type="http://schemas.openxmlformats.org/officeDocument/2006/relationships/image" Target="../media/image14.tiff"/><Relationship Id="rId7" Type="http://schemas.openxmlformats.org/officeDocument/2006/relationships/image" Target="../media/image5.tiff"/><Relationship Id="rId12" Type="http://schemas.openxmlformats.org/officeDocument/2006/relationships/image" Target="../media/image7.tiff"/><Relationship Id="rId17" Type="http://schemas.openxmlformats.org/officeDocument/2006/relationships/image" Target="../media/image15.tiff"/><Relationship Id="rId2" Type="http://schemas.openxmlformats.org/officeDocument/2006/relationships/notesSlide" Target="../notesSlides/notesSlide4.xml"/><Relationship Id="rId16"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3.tiff"/><Relationship Id="rId11" Type="http://schemas.openxmlformats.org/officeDocument/2006/relationships/image" Target="../media/image10.tiff"/><Relationship Id="rId5" Type="http://schemas.openxmlformats.org/officeDocument/2006/relationships/image" Target="../media/image2.tiff"/><Relationship Id="rId15" Type="http://schemas.openxmlformats.org/officeDocument/2006/relationships/image" Target="../media/image8.tiff"/><Relationship Id="rId10" Type="http://schemas.openxmlformats.org/officeDocument/2006/relationships/image" Target="../media/image4.tiff"/><Relationship Id="rId4" Type="http://schemas.openxmlformats.org/officeDocument/2006/relationships/image" Target="../media/image1.tiff"/><Relationship Id="rId9" Type="http://schemas.openxmlformats.org/officeDocument/2006/relationships/image" Target="../media/image6.tiff"/><Relationship Id="rId14" Type="http://schemas.openxmlformats.org/officeDocument/2006/relationships/image" Target="../media/image1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D00D24-22BB-BC4F-8131-A0F10DBA9FFD}"/>
              </a:ext>
            </a:extLst>
          </p:cNvPr>
          <p:cNvSpPr txBox="1"/>
          <p:nvPr/>
        </p:nvSpPr>
        <p:spPr>
          <a:xfrm>
            <a:off x="893592" y="1522863"/>
            <a:ext cx="10404815" cy="3046988"/>
          </a:xfrm>
          <a:prstGeom prst="rect">
            <a:avLst/>
          </a:prstGeom>
          <a:noFill/>
        </p:spPr>
        <p:txBody>
          <a:bodyPr wrap="square" rtlCol="0">
            <a:spAutoFit/>
          </a:bodyPr>
          <a:lstStyle/>
          <a:p>
            <a:pPr algn="ctr"/>
            <a:r>
              <a:rPr lang="en-US" sz="4800" dirty="0"/>
              <a:t>Microbial Community Ecology Analyses 1</a:t>
            </a:r>
          </a:p>
          <a:p>
            <a:pPr algn="ctr"/>
            <a:endParaRPr lang="en-US" sz="4800" dirty="0"/>
          </a:p>
          <a:p>
            <a:pPr algn="ctr"/>
            <a:r>
              <a:rPr lang="en-US" sz="4800" dirty="0"/>
              <a:t>Describing Bean Beetle</a:t>
            </a:r>
          </a:p>
          <a:p>
            <a:pPr algn="ctr"/>
            <a:r>
              <a:rPr lang="en-US" sz="4800" dirty="0"/>
              <a:t>Microbiome Communities</a:t>
            </a:r>
          </a:p>
        </p:txBody>
      </p:sp>
    </p:spTree>
    <p:extLst>
      <p:ext uri="{BB962C8B-B14F-4D97-AF65-F5344CB8AC3E}">
        <p14:creationId xmlns:p14="http://schemas.microsoft.com/office/powerpoint/2010/main" val="155605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A8AB7-EC06-C44A-AA60-4E8CF58BC5FA}"/>
              </a:ext>
            </a:extLst>
          </p:cNvPr>
          <p:cNvSpPr txBox="1"/>
          <p:nvPr/>
        </p:nvSpPr>
        <p:spPr>
          <a:xfrm>
            <a:off x="1154011" y="297880"/>
            <a:ext cx="8137228" cy="1077218"/>
          </a:xfrm>
          <a:prstGeom prst="rect">
            <a:avLst/>
          </a:prstGeom>
          <a:noFill/>
        </p:spPr>
        <p:txBody>
          <a:bodyPr wrap="none" rtlCol="0">
            <a:spAutoFit/>
          </a:bodyPr>
          <a:lstStyle/>
          <a:p>
            <a:r>
              <a:rPr lang="en-US" sz="3600" b="1" dirty="0">
                <a:solidFill>
                  <a:srgbClr val="7030A0"/>
                </a:solidFill>
                <a:latin typeface="+mj-lt"/>
              </a:rPr>
              <a:t>Alpha Diversity: Simpson’s Index</a:t>
            </a:r>
            <a:endParaRPr lang="en-US" sz="3600" dirty="0"/>
          </a:p>
          <a:p>
            <a:r>
              <a:rPr lang="en-US" sz="2800" dirty="0"/>
              <a:t>Incorporates both </a:t>
            </a:r>
            <a:r>
              <a:rPr lang="en-US" sz="2800" b="1" dirty="0"/>
              <a:t>taxon richness </a:t>
            </a:r>
            <a:r>
              <a:rPr lang="en-US" sz="2800" dirty="0"/>
              <a:t>and </a:t>
            </a:r>
            <a:r>
              <a:rPr lang="en-US" sz="2800" b="1" dirty="0"/>
              <a:t>taxon evenness</a:t>
            </a:r>
            <a:r>
              <a:rPr lang="en-US" dirty="0"/>
              <a:t>. </a:t>
            </a:r>
          </a:p>
        </p:txBody>
      </p:sp>
      <p:sp>
        <p:nvSpPr>
          <p:cNvPr id="2" name="TextBox 1">
            <a:extLst>
              <a:ext uri="{FF2B5EF4-FFF2-40B4-BE49-F238E27FC236}">
                <a16:creationId xmlns:a16="http://schemas.microsoft.com/office/drawing/2014/main" id="{3DB3782D-165A-884B-BB0D-8B1CDFAF895D}"/>
              </a:ext>
            </a:extLst>
          </p:cNvPr>
          <p:cNvSpPr txBox="1"/>
          <p:nvPr/>
        </p:nvSpPr>
        <p:spPr>
          <a:xfrm>
            <a:off x="746235" y="1528668"/>
            <a:ext cx="11071392" cy="5109091"/>
          </a:xfrm>
          <a:prstGeom prst="rect">
            <a:avLst/>
          </a:prstGeom>
          <a:noFill/>
        </p:spPr>
        <p:txBody>
          <a:bodyPr wrap="square" rtlCol="0">
            <a:spAutoFit/>
          </a:bodyPr>
          <a:lstStyle/>
          <a:p>
            <a:pPr lvl="1"/>
            <a:r>
              <a:rPr lang="en-US" sz="2800" dirty="0"/>
              <a:t>D = </a:t>
            </a:r>
            <a:r>
              <a:rPr lang="en-US" sz="2800" dirty="0" err="1"/>
              <a:t>Ʃ</a:t>
            </a:r>
            <a:r>
              <a:rPr lang="en-US" sz="2800" dirty="0"/>
              <a:t>(n/N)</a:t>
            </a:r>
            <a:r>
              <a:rPr lang="en-US" sz="2800" baseline="30000" dirty="0"/>
              <a:t>2</a:t>
            </a:r>
            <a:r>
              <a:rPr lang="en-US" sz="2800" dirty="0"/>
              <a:t>, where </a:t>
            </a:r>
          </a:p>
          <a:p>
            <a:pPr lvl="1"/>
            <a:endParaRPr lang="en-US" sz="2800" dirty="0"/>
          </a:p>
          <a:p>
            <a:pPr lvl="1"/>
            <a:r>
              <a:rPr lang="en-US" sz="2800" dirty="0"/>
              <a:t>n = number of individuals of a particular taxon</a:t>
            </a:r>
          </a:p>
          <a:p>
            <a:pPr lvl="1"/>
            <a:r>
              <a:rPr lang="en-US" sz="2800" dirty="0"/>
              <a:t>N = total number of individuals in a community  </a:t>
            </a:r>
          </a:p>
          <a:p>
            <a:pPr lvl="1"/>
            <a:endParaRPr lang="en-US" sz="2800" dirty="0"/>
          </a:p>
          <a:p>
            <a:pPr lvl="1"/>
            <a:r>
              <a:rPr lang="en-US" sz="2800" dirty="0"/>
              <a:t>”taxon” = colony phenotype, “individual” = CFU, “community” = beetle  </a:t>
            </a:r>
          </a:p>
          <a:p>
            <a:pPr lvl="1"/>
            <a:endParaRPr lang="en-US" sz="2800" dirty="0"/>
          </a:p>
          <a:p>
            <a:pPr lvl="1"/>
            <a:r>
              <a:rPr lang="en-US" sz="2800" dirty="0"/>
              <a:t>D increases as diversity decreases, which is counterintuitive. </a:t>
            </a:r>
          </a:p>
          <a:p>
            <a:pPr lvl="1"/>
            <a:endParaRPr lang="en-US" sz="2800" dirty="0"/>
          </a:p>
          <a:p>
            <a:pPr lvl="1"/>
            <a:r>
              <a:rPr lang="en-US" sz="2800" dirty="0"/>
              <a:t>Reciprocal Simpson = 1/D (higher number means greater diversity)</a:t>
            </a:r>
          </a:p>
          <a:p>
            <a:pPr lvl="1"/>
            <a:r>
              <a:rPr lang="en-US" sz="2800" dirty="0"/>
              <a:t>Inverse Simpson = 1-D (higher number means greater diversity)</a:t>
            </a:r>
          </a:p>
          <a:p>
            <a:endParaRPr lang="en-US" dirty="0"/>
          </a:p>
        </p:txBody>
      </p:sp>
    </p:spTree>
    <p:extLst>
      <p:ext uri="{BB962C8B-B14F-4D97-AF65-F5344CB8AC3E}">
        <p14:creationId xmlns:p14="http://schemas.microsoft.com/office/powerpoint/2010/main" val="15310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A8AB7-EC06-C44A-AA60-4E8CF58BC5FA}"/>
              </a:ext>
            </a:extLst>
          </p:cNvPr>
          <p:cNvSpPr txBox="1"/>
          <p:nvPr/>
        </p:nvSpPr>
        <p:spPr>
          <a:xfrm>
            <a:off x="1697623" y="513551"/>
            <a:ext cx="4883773" cy="646331"/>
          </a:xfrm>
          <a:prstGeom prst="rect">
            <a:avLst/>
          </a:prstGeom>
          <a:noFill/>
        </p:spPr>
        <p:txBody>
          <a:bodyPr wrap="none" rtlCol="0">
            <a:spAutoFit/>
          </a:bodyPr>
          <a:lstStyle/>
          <a:p>
            <a:r>
              <a:rPr lang="en-US" sz="3600" b="1" dirty="0">
                <a:solidFill>
                  <a:srgbClr val="7030A0"/>
                </a:solidFill>
                <a:latin typeface="+mj-lt"/>
              </a:rPr>
              <a:t>Alpha Diversity: Evenness</a:t>
            </a:r>
          </a:p>
        </p:txBody>
      </p:sp>
      <p:pic>
        <p:nvPicPr>
          <p:cNvPr id="5" name="Picture 4">
            <a:extLst>
              <a:ext uri="{FF2B5EF4-FFF2-40B4-BE49-F238E27FC236}">
                <a16:creationId xmlns:a16="http://schemas.microsoft.com/office/drawing/2014/main" id="{3924B1F4-441C-0D4F-9330-6CE659E7DC68}"/>
              </a:ext>
            </a:extLst>
          </p:cNvPr>
          <p:cNvPicPr>
            <a:picLocks noChangeAspect="1"/>
          </p:cNvPicPr>
          <p:nvPr/>
        </p:nvPicPr>
        <p:blipFill>
          <a:blip r:embed="rId3"/>
          <a:stretch>
            <a:fillRect/>
          </a:stretch>
        </p:blipFill>
        <p:spPr>
          <a:xfrm>
            <a:off x="741406" y="1287616"/>
            <a:ext cx="10461604" cy="4789937"/>
          </a:xfrm>
          <a:prstGeom prst="rect">
            <a:avLst/>
          </a:prstGeom>
        </p:spPr>
      </p:pic>
      <p:sp>
        <p:nvSpPr>
          <p:cNvPr id="2" name="TextBox 1">
            <a:extLst>
              <a:ext uri="{FF2B5EF4-FFF2-40B4-BE49-F238E27FC236}">
                <a16:creationId xmlns:a16="http://schemas.microsoft.com/office/drawing/2014/main" id="{6B935E73-3A27-896B-9BAE-67D0AAEE9958}"/>
              </a:ext>
            </a:extLst>
          </p:cNvPr>
          <p:cNvSpPr txBox="1"/>
          <p:nvPr/>
        </p:nvSpPr>
        <p:spPr>
          <a:xfrm>
            <a:off x="988990" y="5928950"/>
            <a:ext cx="3985917" cy="830997"/>
          </a:xfrm>
          <a:prstGeom prst="rect">
            <a:avLst/>
          </a:prstGeom>
          <a:noFill/>
        </p:spPr>
        <p:txBody>
          <a:bodyPr wrap="square" rtlCol="0">
            <a:spAutoFit/>
          </a:bodyPr>
          <a:lstStyle/>
          <a:p>
            <a:r>
              <a:rPr lang="en-US" dirty="0"/>
              <a:t>(4/16)</a:t>
            </a:r>
            <a:r>
              <a:rPr lang="en-US" baseline="30000" dirty="0"/>
              <a:t>2</a:t>
            </a:r>
            <a:r>
              <a:rPr lang="en-US" dirty="0"/>
              <a:t>+(4/16)</a:t>
            </a:r>
            <a:r>
              <a:rPr lang="en-US" baseline="30000" dirty="0"/>
              <a:t>2</a:t>
            </a:r>
            <a:r>
              <a:rPr lang="en-US" dirty="0"/>
              <a:t>+(4/16)</a:t>
            </a:r>
            <a:r>
              <a:rPr lang="en-US" baseline="30000" dirty="0"/>
              <a:t>2</a:t>
            </a:r>
            <a:r>
              <a:rPr lang="en-US" dirty="0"/>
              <a:t>+(4/16)</a:t>
            </a:r>
            <a:r>
              <a:rPr lang="en-US" baseline="30000" dirty="0"/>
              <a:t>2</a:t>
            </a:r>
            <a:r>
              <a:rPr lang="en-US" dirty="0"/>
              <a:t>=0.25=D </a:t>
            </a:r>
          </a:p>
          <a:p>
            <a:r>
              <a:rPr lang="en-US" dirty="0"/>
              <a:t>1/D=4   1-D=0.75</a:t>
            </a:r>
            <a:endParaRPr lang="en-US" baseline="30000" dirty="0"/>
          </a:p>
          <a:p>
            <a:endParaRPr lang="en-US" baseline="30000" dirty="0"/>
          </a:p>
        </p:txBody>
      </p:sp>
      <p:sp>
        <p:nvSpPr>
          <p:cNvPr id="6" name="TextBox 5">
            <a:extLst>
              <a:ext uri="{FF2B5EF4-FFF2-40B4-BE49-F238E27FC236}">
                <a16:creationId xmlns:a16="http://schemas.microsoft.com/office/drawing/2014/main" id="{5E3B15F9-DF72-1DAB-F1DC-19730148738C}"/>
              </a:ext>
            </a:extLst>
          </p:cNvPr>
          <p:cNvSpPr txBox="1"/>
          <p:nvPr/>
        </p:nvSpPr>
        <p:spPr>
          <a:xfrm>
            <a:off x="6096000" y="5968124"/>
            <a:ext cx="4382814" cy="830997"/>
          </a:xfrm>
          <a:prstGeom prst="rect">
            <a:avLst/>
          </a:prstGeom>
          <a:noFill/>
        </p:spPr>
        <p:txBody>
          <a:bodyPr wrap="square" rtlCol="0">
            <a:spAutoFit/>
          </a:bodyPr>
          <a:lstStyle/>
          <a:p>
            <a:r>
              <a:rPr lang="en-US" dirty="0"/>
              <a:t>(1/16)</a:t>
            </a:r>
            <a:r>
              <a:rPr lang="en-US" baseline="30000" dirty="0"/>
              <a:t>2</a:t>
            </a:r>
            <a:r>
              <a:rPr lang="en-US" dirty="0"/>
              <a:t>+(2/16)</a:t>
            </a:r>
            <a:r>
              <a:rPr lang="en-US" baseline="30000" dirty="0"/>
              <a:t>2</a:t>
            </a:r>
            <a:r>
              <a:rPr lang="en-US" dirty="0"/>
              <a:t>+(11/16)</a:t>
            </a:r>
            <a:r>
              <a:rPr lang="en-US" baseline="30000" dirty="0"/>
              <a:t>2</a:t>
            </a:r>
            <a:r>
              <a:rPr lang="en-US" dirty="0"/>
              <a:t>+(2/16)</a:t>
            </a:r>
            <a:r>
              <a:rPr lang="en-US" baseline="30000" dirty="0"/>
              <a:t>2</a:t>
            </a:r>
            <a:r>
              <a:rPr lang="en-US" dirty="0"/>
              <a:t>=0.72=D </a:t>
            </a:r>
          </a:p>
          <a:p>
            <a:r>
              <a:rPr lang="en-US" dirty="0"/>
              <a:t>1/D=1.39   1-D=0.28</a:t>
            </a:r>
            <a:endParaRPr lang="en-US" baseline="30000" dirty="0"/>
          </a:p>
          <a:p>
            <a:endParaRPr lang="en-US" baseline="30000" dirty="0"/>
          </a:p>
        </p:txBody>
      </p:sp>
    </p:spTree>
    <p:extLst>
      <p:ext uri="{BB962C8B-B14F-4D97-AF65-F5344CB8AC3E}">
        <p14:creationId xmlns:p14="http://schemas.microsoft.com/office/powerpoint/2010/main" val="266714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A8AB7-EC06-C44A-AA60-4E8CF58BC5FA}"/>
              </a:ext>
            </a:extLst>
          </p:cNvPr>
          <p:cNvSpPr txBox="1"/>
          <p:nvPr/>
        </p:nvSpPr>
        <p:spPr>
          <a:xfrm>
            <a:off x="1616888" y="425946"/>
            <a:ext cx="9480609" cy="1077218"/>
          </a:xfrm>
          <a:prstGeom prst="rect">
            <a:avLst/>
          </a:prstGeom>
          <a:noFill/>
        </p:spPr>
        <p:txBody>
          <a:bodyPr wrap="none" rtlCol="0">
            <a:spAutoFit/>
          </a:bodyPr>
          <a:lstStyle/>
          <a:p>
            <a:r>
              <a:rPr lang="en-US" sz="3600" b="1" dirty="0">
                <a:solidFill>
                  <a:srgbClr val="7030A0"/>
                </a:solidFill>
                <a:latin typeface="+mj-lt"/>
              </a:rPr>
              <a:t>Alpha Diversity: Shannon-Weaver Index (Shannon)</a:t>
            </a:r>
            <a:endParaRPr lang="en-US" sz="3600" dirty="0"/>
          </a:p>
          <a:p>
            <a:r>
              <a:rPr lang="en-US" sz="2800" dirty="0"/>
              <a:t>Incorporates both </a:t>
            </a:r>
            <a:r>
              <a:rPr lang="en-US" sz="2800" b="1" dirty="0"/>
              <a:t>taxon richness </a:t>
            </a:r>
            <a:r>
              <a:rPr lang="en-US" sz="2800" dirty="0"/>
              <a:t>and </a:t>
            </a:r>
            <a:r>
              <a:rPr lang="en-US" sz="2800" b="1" dirty="0"/>
              <a:t>taxon evenness</a:t>
            </a:r>
            <a:r>
              <a:rPr lang="en-US" dirty="0"/>
              <a:t>. </a:t>
            </a:r>
          </a:p>
        </p:txBody>
      </p:sp>
      <p:sp>
        <p:nvSpPr>
          <p:cNvPr id="2" name="TextBox 1">
            <a:extLst>
              <a:ext uri="{FF2B5EF4-FFF2-40B4-BE49-F238E27FC236}">
                <a16:creationId xmlns:a16="http://schemas.microsoft.com/office/drawing/2014/main" id="{3DB3782D-165A-884B-BB0D-8B1CDFAF895D}"/>
              </a:ext>
            </a:extLst>
          </p:cNvPr>
          <p:cNvSpPr txBox="1"/>
          <p:nvPr/>
        </p:nvSpPr>
        <p:spPr>
          <a:xfrm>
            <a:off x="1228025" y="1767142"/>
            <a:ext cx="9480609" cy="4462760"/>
          </a:xfrm>
          <a:prstGeom prst="rect">
            <a:avLst/>
          </a:prstGeom>
          <a:noFill/>
        </p:spPr>
        <p:txBody>
          <a:bodyPr wrap="square" rtlCol="0">
            <a:spAutoFit/>
          </a:bodyPr>
          <a:lstStyle/>
          <a:p>
            <a:pPr lvl="1"/>
            <a:r>
              <a:rPr lang="en-US" sz="2800" dirty="0"/>
              <a:t>H = -</a:t>
            </a:r>
            <a:r>
              <a:rPr lang="en-US" sz="2800" dirty="0" err="1"/>
              <a:t>Ʃ</a:t>
            </a:r>
            <a:r>
              <a:rPr lang="en-US" sz="2800" i="1" dirty="0" err="1"/>
              <a:t>p</a:t>
            </a:r>
            <a:r>
              <a:rPr lang="en-US" sz="2800" dirty="0" err="1"/>
              <a:t>ln</a:t>
            </a:r>
            <a:r>
              <a:rPr lang="en-US" sz="2800" i="1" dirty="0" err="1"/>
              <a:t>p</a:t>
            </a:r>
            <a:r>
              <a:rPr lang="en-US" sz="2800" dirty="0"/>
              <a:t>, where </a:t>
            </a:r>
          </a:p>
          <a:p>
            <a:pPr lvl="1"/>
            <a:endParaRPr lang="en-US" sz="2800" dirty="0"/>
          </a:p>
          <a:p>
            <a:pPr lvl="1"/>
            <a:r>
              <a:rPr lang="en-US" sz="2800" i="1" dirty="0"/>
              <a:t>p </a:t>
            </a:r>
            <a:r>
              <a:rPr lang="en-US" sz="2800" dirty="0"/>
              <a:t>= proportion of individuals of a particular taxon = (n/N)</a:t>
            </a:r>
          </a:p>
          <a:p>
            <a:pPr lvl="1"/>
            <a:r>
              <a:rPr lang="en-US" sz="2800" dirty="0"/>
              <a:t>n = number of individuals of a particular taxon </a:t>
            </a:r>
          </a:p>
          <a:p>
            <a:pPr lvl="1"/>
            <a:r>
              <a:rPr lang="en-US" sz="2800" dirty="0"/>
              <a:t>N = total number of individuals in a community (abundance)  </a:t>
            </a:r>
          </a:p>
          <a:p>
            <a:pPr lvl="1"/>
            <a:endParaRPr lang="en-US" sz="2800" dirty="0"/>
          </a:p>
          <a:p>
            <a:pPr lvl="1"/>
            <a:r>
              <a:rPr lang="en-US" sz="2800" dirty="0"/>
              <a:t>In our case, each taxon is a colony phenotype, a each “individual” is a CFU, and a “community” is a beetle.  </a:t>
            </a:r>
          </a:p>
          <a:p>
            <a:pPr lvl="1"/>
            <a:endParaRPr lang="en-US" sz="2800" dirty="0"/>
          </a:p>
          <a:p>
            <a:pPr lvl="1"/>
            <a:r>
              <a:rPr lang="en-US" sz="2800" dirty="0"/>
              <a:t>H increases as diversity increases</a:t>
            </a:r>
            <a:r>
              <a:rPr lang="en-US" sz="3200" dirty="0"/>
              <a:t>.</a:t>
            </a:r>
            <a:r>
              <a:rPr lang="en-US" sz="2400" dirty="0"/>
              <a:t> </a:t>
            </a:r>
          </a:p>
        </p:txBody>
      </p:sp>
    </p:spTree>
    <p:extLst>
      <p:ext uri="{BB962C8B-B14F-4D97-AF65-F5344CB8AC3E}">
        <p14:creationId xmlns:p14="http://schemas.microsoft.com/office/powerpoint/2010/main" val="189474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D00D24-22BB-BC4F-8131-A0F10DBA9FFD}"/>
              </a:ext>
            </a:extLst>
          </p:cNvPr>
          <p:cNvSpPr txBox="1"/>
          <p:nvPr/>
        </p:nvSpPr>
        <p:spPr>
          <a:xfrm>
            <a:off x="877589" y="674400"/>
            <a:ext cx="11268074" cy="5509200"/>
          </a:xfrm>
          <a:prstGeom prst="rect">
            <a:avLst/>
          </a:prstGeom>
          <a:noFill/>
        </p:spPr>
        <p:txBody>
          <a:bodyPr wrap="square" rtlCol="0">
            <a:spAutoFit/>
          </a:bodyPr>
          <a:lstStyle/>
          <a:p>
            <a:r>
              <a:rPr lang="en-US" sz="4400" dirty="0"/>
              <a:t>1. </a:t>
            </a:r>
            <a:r>
              <a:rPr lang="en-US" sz="4400" b="1" dirty="0"/>
              <a:t>Colony Phenotypes &gt;&gt;&gt; ID different Taxa</a:t>
            </a:r>
          </a:p>
          <a:p>
            <a:endParaRPr lang="en-US" sz="4400" dirty="0"/>
          </a:p>
          <a:p>
            <a:r>
              <a:rPr lang="en-US" sz="4400" dirty="0"/>
              <a:t>2. Picked Colony, PCR, Sanger sequence &gt;&gt;&gt; </a:t>
            </a:r>
          </a:p>
          <a:p>
            <a:r>
              <a:rPr lang="en-US" sz="4400" dirty="0"/>
              <a:t>	Taxa ID (Genus)</a:t>
            </a:r>
          </a:p>
          <a:p>
            <a:endParaRPr lang="en-US" sz="4400" dirty="0"/>
          </a:p>
          <a:p>
            <a:r>
              <a:rPr lang="en-US" sz="4400" dirty="0"/>
              <a:t>3. NextGen Sequence &gt;&gt;&gt; Taxa ID (Family)</a:t>
            </a:r>
          </a:p>
          <a:p>
            <a:endParaRPr lang="en-US" sz="4400" dirty="0"/>
          </a:p>
          <a:p>
            <a:r>
              <a:rPr lang="en-US" sz="4400" b="1" dirty="0"/>
              <a:t>Taxa ID permits community comparisons </a:t>
            </a:r>
          </a:p>
        </p:txBody>
      </p:sp>
    </p:spTree>
    <p:extLst>
      <p:ext uri="{BB962C8B-B14F-4D97-AF65-F5344CB8AC3E}">
        <p14:creationId xmlns:p14="http://schemas.microsoft.com/office/powerpoint/2010/main" val="190182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93AE76-A167-6347-A0A1-59EAA3440747}"/>
              </a:ext>
            </a:extLst>
          </p:cNvPr>
          <p:cNvSpPr txBox="1"/>
          <p:nvPr/>
        </p:nvSpPr>
        <p:spPr>
          <a:xfrm>
            <a:off x="732692" y="900151"/>
            <a:ext cx="10726615" cy="4401205"/>
          </a:xfrm>
          <a:prstGeom prst="rect">
            <a:avLst/>
          </a:prstGeom>
          <a:noFill/>
        </p:spPr>
        <p:txBody>
          <a:bodyPr wrap="square" rtlCol="0">
            <a:spAutoFit/>
          </a:bodyPr>
          <a:lstStyle/>
          <a:p>
            <a:r>
              <a:rPr lang="en-US" sz="4000" dirty="0"/>
              <a:t>Question: Are there host bean </a:t>
            </a:r>
            <a:r>
              <a:rPr lang="en-US" sz="4000" b="1" dirty="0">
                <a:solidFill>
                  <a:schemeClr val="accent1">
                    <a:lumMod val="75000"/>
                  </a:schemeClr>
                </a:solidFill>
              </a:rPr>
              <a:t>differences</a:t>
            </a:r>
            <a:r>
              <a:rPr lang="en-US" sz="4000" dirty="0"/>
              <a:t> in the bean beetle </a:t>
            </a:r>
            <a:r>
              <a:rPr lang="en-US" sz="4000" b="1" dirty="0">
                <a:solidFill>
                  <a:srgbClr val="7030A0"/>
                </a:solidFill>
              </a:rPr>
              <a:t>microbiome</a:t>
            </a:r>
            <a:r>
              <a:rPr lang="en-US" sz="4000" dirty="0"/>
              <a:t>?</a:t>
            </a:r>
          </a:p>
          <a:p>
            <a:endParaRPr lang="en-US" sz="4000" dirty="0"/>
          </a:p>
          <a:p>
            <a:r>
              <a:rPr lang="en-US" sz="4000" dirty="0"/>
              <a:t>H</a:t>
            </a:r>
            <a:r>
              <a:rPr lang="en-US" sz="4000" baseline="-25000" dirty="0"/>
              <a:t>0</a:t>
            </a:r>
            <a:r>
              <a:rPr lang="en-US" sz="4000" dirty="0"/>
              <a:t>: There are no </a:t>
            </a:r>
            <a:r>
              <a:rPr lang="en-US" sz="4000" b="1" dirty="0">
                <a:solidFill>
                  <a:schemeClr val="accent1">
                    <a:lumMod val="75000"/>
                  </a:schemeClr>
                </a:solidFill>
              </a:rPr>
              <a:t>differences</a:t>
            </a:r>
            <a:r>
              <a:rPr lang="en-US" sz="4000" dirty="0"/>
              <a:t> between microbiomes of beetles from different host bean species.</a:t>
            </a:r>
          </a:p>
          <a:p>
            <a:endParaRPr lang="en-US" sz="4000" dirty="0"/>
          </a:p>
          <a:p>
            <a:r>
              <a:rPr lang="en-US" sz="4000" dirty="0"/>
              <a:t>H</a:t>
            </a:r>
            <a:r>
              <a:rPr lang="en-US" sz="4000" baseline="-25000" dirty="0"/>
              <a:t>1</a:t>
            </a:r>
            <a:r>
              <a:rPr lang="en-US" sz="4000" dirty="0"/>
              <a:t>: There are </a:t>
            </a:r>
            <a:r>
              <a:rPr lang="en-US" sz="4000" b="1" dirty="0">
                <a:solidFill>
                  <a:schemeClr val="accent1">
                    <a:lumMod val="75000"/>
                  </a:schemeClr>
                </a:solidFill>
              </a:rPr>
              <a:t>differences</a:t>
            </a:r>
            <a:r>
              <a:rPr lang="en-US" sz="4000" dirty="0"/>
              <a:t> between microbiomes of beetles from different host bean species.</a:t>
            </a:r>
          </a:p>
        </p:txBody>
      </p:sp>
    </p:spTree>
    <p:extLst>
      <p:ext uri="{BB962C8B-B14F-4D97-AF65-F5344CB8AC3E}">
        <p14:creationId xmlns:p14="http://schemas.microsoft.com/office/powerpoint/2010/main" val="178901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FFF26F-59AC-2A48-B057-E3C0D9426E72}"/>
              </a:ext>
            </a:extLst>
          </p:cNvPr>
          <p:cNvSpPr txBox="1"/>
          <p:nvPr/>
        </p:nvSpPr>
        <p:spPr>
          <a:xfrm>
            <a:off x="1163010" y="822230"/>
            <a:ext cx="10471941" cy="4524315"/>
          </a:xfrm>
          <a:prstGeom prst="rect">
            <a:avLst/>
          </a:prstGeom>
          <a:noFill/>
        </p:spPr>
        <p:txBody>
          <a:bodyPr wrap="square" rtlCol="0">
            <a:spAutoFit/>
          </a:bodyPr>
          <a:lstStyle/>
          <a:p>
            <a:r>
              <a:rPr lang="en-US" sz="4800" dirty="0"/>
              <a:t>A microbiome is a community of microbes.</a:t>
            </a:r>
          </a:p>
          <a:p>
            <a:endParaRPr lang="en-US" sz="4800" dirty="0"/>
          </a:p>
          <a:p>
            <a:r>
              <a:rPr lang="en-US" sz="4800" dirty="0"/>
              <a:t>Use tools that ecologists use to study differences between other communities, like plant and animal communities. </a:t>
            </a:r>
          </a:p>
        </p:txBody>
      </p:sp>
    </p:spTree>
    <p:extLst>
      <p:ext uri="{BB962C8B-B14F-4D97-AF65-F5344CB8AC3E}">
        <p14:creationId xmlns:p14="http://schemas.microsoft.com/office/powerpoint/2010/main" val="414094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C174C90-5542-4E48-8A0A-FD7649BC7610}"/>
              </a:ext>
            </a:extLst>
          </p:cNvPr>
          <p:cNvGrpSpPr/>
          <p:nvPr/>
        </p:nvGrpSpPr>
        <p:grpSpPr>
          <a:xfrm>
            <a:off x="3954952" y="3811773"/>
            <a:ext cx="4889474" cy="2542673"/>
            <a:chOff x="870857" y="772885"/>
            <a:chExt cx="3113313" cy="1407431"/>
          </a:xfrm>
        </p:grpSpPr>
        <p:grpSp>
          <p:nvGrpSpPr>
            <p:cNvPr id="2" name="Group 1">
              <a:extLst>
                <a:ext uri="{FF2B5EF4-FFF2-40B4-BE49-F238E27FC236}">
                  <a16:creationId xmlns:a16="http://schemas.microsoft.com/office/drawing/2014/main" id="{A7AE7683-228B-E04F-ADAB-C7310390CB20}"/>
                </a:ext>
              </a:extLst>
            </p:cNvPr>
            <p:cNvGrpSpPr/>
            <p:nvPr/>
          </p:nvGrpSpPr>
          <p:grpSpPr>
            <a:xfrm>
              <a:off x="870857" y="772886"/>
              <a:ext cx="1491343" cy="1404257"/>
              <a:chOff x="870857" y="772886"/>
              <a:chExt cx="1491343" cy="1404257"/>
            </a:xfrm>
          </p:grpSpPr>
          <p:sp>
            <p:nvSpPr>
              <p:cNvPr id="4" name="Rectangle 3">
                <a:extLst>
                  <a:ext uri="{FF2B5EF4-FFF2-40B4-BE49-F238E27FC236}">
                    <a16:creationId xmlns:a16="http://schemas.microsoft.com/office/drawing/2014/main" id="{D83BBE50-24BA-DF42-989F-F91CC415A7DD}"/>
                  </a:ext>
                </a:extLst>
              </p:cNvPr>
              <p:cNvSpPr/>
              <p:nvPr/>
            </p:nvSpPr>
            <p:spPr>
              <a:xfrm>
                <a:off x="870857" y="772886"/>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062353C-1F3E-7344-9A7C-653DA54FD5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72" y="859971"/>
                <a:ext cx="491641" cy="772886"/>
              </a:xfrm>
              <a:prstGeom prst="rect">
                <a:avLst/>
              </a:prstGeom>
            </p:spPr>
          </p:pic>
          <p:pic>
            <p:nvPicPr>
              <p:cNvPr id="13" name="Picture 12">
                <a:extLst>
                  <a:ext uri="{FF2B5EF4-FFF2-40B4-BE49-F238E27FC236}">
                    <a16:creationId xmlns:a16="http://schemas.microsoft.com/office/drawing/2014/main" id="{765E45DA-20E5-D14C-847D-DE067003A0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8738" y="1502681"/>
                <a:ext cx="311603" cy="489857"/>
              </a:xfrm>
              <a:prstGeom prst="rect">
                <a:avLst/>
              </a:prstGeom>
            </p:spPr>
          </p:pic>
        </p:grpSp>
        <p:grpSp>
          <p:nvGrpSpPr>
            <p:cNvPr id="3" name="Group 2">
              <a:extLst>
                <a:ext uri="{FF2B5EF4-FFF2-40B4-BE49-F238E27FC236}">
                  <a16:creationId xmlns:a16="http://schemas.microsoft.com/office/drawing/2014/main" id="{30096A59-5AAE-E340-841C-146CF8B4FD43}"/>
                </a:ext>
              </a:extLst>
            </p:cNvPr>
            <p:cNvGrpSpPr/>
            <p:nvPr/>
          </p:nvGrpSpPr>
          <p:grpSpPr>
            <a:xfrm>
              <a:off x="2492827" y="772885"/>
              <a:ext cx="1491343" cy="1407431"/>
              <a:chOff x="2492827" y="772885"/>
              <a:chExt cx="1491343" cy="1407431"/>
            </a:xfrm>
          </p:grpSpPr>
          <p:sp>
            <p:nvSpPr>
              <p:cNvPr id="5" name="Rectangle 4">
                <a:extLst>
                  <a:ext uri="{FF2B5EF4-FFF2-40B4-BE49-F238E27FC236}">
                    <a16:creationId xmlns:a16="http://schemas.microsoft.com/office/drawing/2014/main" id="{88C2DB2C-B530-3044-810B-D28D0DAD571D}"/>
                  </a:ext>
                </a:extLst>
              </p:cNvPr>
              <p:cNvSpPr/>
              <p:nvPr/>
            </p:nvSpPr>
            <p:spPr>
              <a:xfrm>
                <a:off x="2492827" y="772885"/>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CB5CDB3-3EFA-EA49-90E0-C8E87A482D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6083" y="843642"/>
                <a:ext cx="512415" cy="805543"/>
              </a:xfrm>
              <a:prstGeom prst="rect">
                <a:avLst/>
              </a:prstGeom>
            </p:spPr>
          </p:pic>
          <p:pic>
            <p:nvPicPr>
              <p:cNvPr id="18" name="Picture 17">
                <a:extLst>
                  <a:ext uri="{FF2B5EF4-FFF2-40B4-BE49-F238E27FC236}">
                    <a16:creationId xmlns:a16="http://schemas.microsoft.com/office/drawing/2014/main" id="{8E6B4A1F-4834-7242-8EC3-8F8D04A95D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23941" y="1348466"/>
                <a:ext cx="831850" cy="831850"/>
              </a:xfrm>
              <a:prstGeom prst="rect">
                <a:avLst/>
              </a:prstGeom>
            </p:spPr>
          </p:pic>
        </p:grpSp>
      </p:grpSp>
      <p:grpSp>
        <p:nvGrpSpPr>
          <p:cNvPr id="11" name="Group 10">
            <a:extLst>
              <a:ext uri="{FF2B5EF4-FFF2-40B4-BE49-F238E27FC236}">
                <a16:creationId xmlns:a16="http://schemas.microsoft.com/office/drawing/2014/main" id="{96C4C766-3C50-604D-8644-5C55A9D2679C}"/>
              </a:ext>
            </a:extLst>
          </p:cNvPr>
          <p:cNvGrpSpPr/>
          <p:nvPr/>
        </p:nvGrpSpPr>
        <p:grpSpPr>
          <a:xfrm>
            <a:off x="3954952" y="630070"/>
            <a:ext cx="4889474" cy="2798930"/>
            <a:chOff x="5050973" y="772885"/>
            <a:chExt cx="3113313" cy="1496558"/>
          </a:xfrm>
        </p:grpSpPr>
        <p:grpSp>
          <p:nvGrpSpPr>
            <p:cNvPr id="9" name="Group 8">
              <a:extLst>
                <a:ext uri="{FF2B5EF4-FFF2-40B4-BE49-F238E27FC236}">
                  <a16:creationId xmlns:a16="http://schemas.microsoft.com/office/drawing/2014/main" id="{03BD766B-4146-B641-A641-672F98DAA6AA}"/>
                </a:ext>
              </a:extLst>
            </p:cNvPr>
            <p:cNvGrpSpPr/>
            <p:nvPr/>
          </p:nvGrpSpPr>
          <p:grpSpPr>
            <a:xfrm>
              <a:off x="5050973" y="772886"/>
              <a:ext cx="1491343" cy="1404257"/>
              <a:chOff x="5050973" y="772886"/>
              <a:chExt cx="1491343" cy="1404257"/>
            </a:xfrm>
          </p:grpSpPr>
          <p:sp>
            <p:nvSpPr>
              <p:cNvPr id="6" name="Rectangle 5">
                <a:extLst>
                  <a:ext uri="{FF2B5EF4-FFF2-40B4-BE49-F238E27FC236}">
                    <a16:creationId xmlns:a16="http://schemas.microsoft.com/office/drawing/2014/main" id="{37EE8B1C-6ACC-644F-938B-ABF6B7F13498}"/>
                  </a:ext>
                </a:extLst>
              </p:cNvPr>
              <p:cNvSpPr/>
              <p:nvPr/>
            </p:nvSpPr>
            <p:spPr>
              <a:xfrm>
                <a:off x="5050973" y="772886"/>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D1C556D-709F-3D4C-9734-FB114599E4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2341" y="946150"/>
                <a:ext cx="459029" cy="686707"/>
              </a:xfrm>
              <a:prstGeom prst="rect">
                <a:avLst/>
              </a:prstGeom>
            </p:spPr>
          </p:pic>
          <p:pic>
            <p:nvPicPr>
              <p:cNvPr id="17" name="Picture 16">
                <a:extLst>
                  <a:ext uri="{FF2B5EF4-FFF2-40B4-BE49-F238E27FC236}">
                    <a16:creationId xmlns:a16="http://schemas.microsoft.com/office/drawing/2014/main" id="{36E0DB3B-6548-F94C-A6DA-4CE616DF4E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6961" y="1502681"/>
                <a:ext cx="349881" cy="523421"/>
              </a:xfrm>
              <a:prstGeom prst="rect">
                <a:avLst/>
              </a:prstGeom>
            </p:spPr>
          </p:pic>
          <p:pic>
            <p:nvPicPr>
              <p:cNvPr id="20" name="Picture 19">
                <a:extLst>
                  <a:ext uri="{FF2B5EF4-FFF2-40B4-BE49-F238E27FC236}">
                    <a16:creationId xmlns:a16="http://schemas.microsoft.com/office/drawing/2014/main" id="{89332D8D-7C8A-DE43-8567-E20AF02159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54422" y="886327"/>
                <a:ext cx="568038" cy="528863"/>
              </a:xfrm>
              <a:prstGeom prst="rect">
                <a:avLst/>
              </a:prstGeom>
            </p:spPr>
          </p:pic>
          <p:pic>
            <p:nvPicPr>
              <p:cNvPr id="24" name="Picture 23">
                <a:extLst>
                  <a:ext uri="{FF2B5EF4-FFF2-40B4-BE49-F238E27FC236}">
                    <a16:creationId xmlns:a16="http://schemas.microsoft.com/office/drawing/2014/main" id="{E6401E05-1CA1-9A4D-8897-090F9D86D7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2341" y="1718581"/>
                <a:ext cx="348524" cy="307521"/>
              </a:xfrm>
              <a:prstGeom prst="rect">
                <a:avLst/>
              </a:prstGeom>
            </p:spPr>
          </p:pic>
        </p:grpSp>
        <p:grpSp>
          <p:nvGrpSpPr>
            <p:cNvPr id="10" name="Group 9">
              <a:extLst>
                <a:ext uri="{FF2B5EF4-FFF2-40B4-BE49-F238E27FC236}">
                  <a16:creationId xmlns:a16="http://schemas.microsoft.com/office/drawing/2014/main" id="{C385E84E-55CF-5C49-86ED-78281C649A8F}"/>
                </a:ext>
              </a:extLst>
            </p:cNvPr>
            <p:cNvGrpSpPr/>
            <p:nvPr/>
          </p:nvGrpSpPr>
          <p:grpSpPr>
            <a:xfrm>
              <a:off x="6672943" y="772885"/>
              <a:ext cx="1491343" cy="1496558"/>
              <a:chOff x="6672943" y="772885"/>
              <a:chExt cx="1491343" cy="1496558"/>
            </a:xfrm>
          </p:grpSpPr>
          <p:sp>
            <p:nvSpPr>
              <p:cNvPr id="7" name="Rectangle 6">
                <a:extLst>
                  <a:ext uri="{FF2B5EF4-FFF2-40B4-BE49-F238E27FC236}">
                    <a16:creationId xmlns:a16="http://schemas.microsoft.com/office/drawing/2014/main" id="{292FDF18-F90F-974A-B58A-7A856A34FB99}"/>
                  </a:ext>
                </a:extLst>
              </p:cNvPr>
              <p:cNvSpPr/>
              <p:nvPr/>
            </p:nvSpPr>
            <p:spPr>
              <a:xfrm>
                <a:off x="6672943" y="772885"/>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D0DEBD4-FFE6-CA4B-B33E-12F32486D4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0993904" flipV="1">
                <a:off x="6822169" y="1413658"/>
                <a:ext cx="380093" cy="568619"/>
              </a:xfrm>
              <a:prstGeom prst="rect">
                <a:avLst/>
              </a:prstGeom>
            </p:spPr>
          </p:pic>
          <p:pic>
            <p:nvPicPr>
              <p:cNvPr id="19" name="Picture 18">
                <a:extLst>
                  <a:ext uri="{FF2B5EF4-FFF2-40B4-BE49-F238E27FC236}">
                    <a16:creationId xmlns:a16="http://schemas.microsoft.com/office/drawing/2014/main" id="{93C6F52D-75FD-6F4C-8F38-B6C6DF29FC3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65520" y="1578198"/>
                <a:ext cx="691245" cy="691245"/>
              </a:xfrm>
              <a:prstGeom prst="rect">
                <a:avLst/>
              </a:prstGeom>
            </p:spPr>
          </p:pic>
          <p:pic>
            <p:nvPicPr>
              <p:cNvPr id="21" name="Picture 20">
                <a:extLst>
                  <a:ext uri="{FF2B5EF4-FFF2-40B4-BE49-F238E27FC236}">
                    <a16:creationId xmlns:a16="http://schemas.microsoft.com/office/drawing/2014/main" id="{A7AE31BD-851D-414A-ACD4-12C574D86C1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71873" y="1024540"/>
                <a:ext cx="417283" cy="388505"/>
              </a:xfrm>
              <a:prstGeom prst="rect">
                <a:avLst/>
              </a:prstGeom>
            </p:spPr>
          </p:pic>
          <p:pic>
            <p:nvPicPr>
              <p:cNvPr id="22" name="Picture 21">
                <a:extLst>
                  <a:ext uri="{FF2B5EF4-FFF2-40B4-BE49-F238E27FC236}">
                    <a16:creationId xmlns:a16="http://schemas.microsoft.com/office/drawing/2014/main" id="{F3ABA466-E28D-584D-B6D4-8521B79CEE3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54590" y="893888"/>
                <a:ext cx="417283" cy="388505"/>
              </a:xfrm>
              <a:prstGeom prst="rect">
                <a:avLst/>
              </a:prstGeom>
            </p:spPr>
          </p:pic>
          <p:pic>
            <p:nvPicPr>
              <p:cNvPr id="23" name="Picture 22">
                <a:extLst>
                  <a:ext uri="{FF2B5EF4-FFF2-40B4-BE49-F238E27FC236}">
                    <a16:creationId xmlns:a16="http://schemas.microsoft.com/office/drawing/2014/main" id="{EE81DA1A-4195-4F48-A00B-5F4AC70AA7E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50081" y="1313338"/>
                <a:ext cx="591737" cy="384629"/>
              </a:xfrm>
              <a:prstGeom prst="rect">
                <a:avLst/>
              </a:prstGeom>
            </p:spPr>
          </p:pic>
          <p:pic>
            <p:nvPicPr>
              <p:cNvPr id="25" name="Picture 24">
                <a:extLst>
                  <a:ext uri="{FF2B5EF4-FFF2-40B4-BE49-F238E27FC236}">
                    <a16:creationId xmlns:a16="http://schemas.microsoft.com/office/drawing/2014/main" id="{C5EA205F-937C-AB4C-8C49-B9A9132EF95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87124" y="882893"/>
                <a:ext cx="443591" cy="391404"/>
              </a:xfrm>
              <a:prstGeom prst="rect">
                <a:avLst/>
              </a:prstGeom>
            </p:spPr>
          </p:pic>
        </p:grpSp>
      </p:grpSp>
    </p:spTree>
    <p:extLst>
      <p:ext uri="{BB962C8B-B14F-4D97-AF65-F5344CB8AC3E}">
        <p14:creationId xmlns:p14="http://schemas.microsoft.com/office/powerpoint/2010/main" val="383504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BBE50-24BA-DF42-989F-F91CC415A7DD}"/>
              </a:ext>
            </a:extLst>
          </p:cNvPr>
          <p:cNvSpPr/>
          <p:nvPr/>
        </p:nvSpPr>
        <p:spPr>
          <a:xfrm>
            <a:off x="6776342" y="1130758"/>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C2DB2C-B530-3044-810B-D28D0DAD571D}"/>
              </a:ext>
            </a:extLst>
          </p:cNvPr>
          <p:cNvSpPr/>
          <p:nvPr/>
        </p:nvSpPr>
        <p:spPr>
          <a:xfrm>
            <a:off x="8398312" y="1130757"/>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EE8B1C-6ACC-644F-938B-ABF6B7F13498}"/>
              </a:ext>
            </a:extLst>
          </p:cNvPr>
          <p:cNvSpPr/>
          <p:nvPr/>
        </p:nvSpPr>
        <p:spPr>
          <a:xfrm>
            <a:off x="1801438" y="1106199"/>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FDF18-F90F-974A-B58A-7A856A34FB99}"/>
              </a:ext>
            </a:extLst>
          </p:cNvPr>
          <p:cNvSpPr/>
          <p:nvPr/>
        </p:nvSpPr>
        <p:spPr>
          <a:xfrm>
            <a:off x="3423408" y="1106198"/>
            <a:ext cx="1491343" cy="1404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0A26849-8AD1-3F4D-A072-B6DDE2A59F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2361" y="2885623"/>
            <a:ext cx="1857827" cy="2959100"/>
          </a:xfrm>
          <a:prstGeom prst="rect">
            <a:avLst/>
          </a:prstGeom>
        </p:spPr>
      </p:pic>
      <p:pic>
        <p:nvPicPr>
          <p:cNvPr id="12" name="Picture 11">
            <a:extLst>
              <a:ext uri="{FF2B5EF4-FFF2-40B4-BE49-F238E27FC236}">
                <a16:creationId xmlns:a16="http://schemas.microsoft.com/office/drawing/2014/main" id="{B062353C-1F3E-7344-9A7C-653DA54FD5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7757" y="1217842"/>
            <a:ext cx="491641" cy="772886"/>
          </a:xfrm>
          <a:prstGeom prst="rect">
            <a:avLst/>
          </a:prstGeom>
        </p:spPr>
      </p:pic>
      <p:pic>
        <p:nvPicPr>
          <p:cNvPr id="13" name="Picture 12">
            <a:extLst>
              <a:ext uri="{FF2B5EF4-FFF2-40B4-BE49-F238E27FC236}">
                <a16:creationId xmlns:a16="http://schemas.microsoft.com/office/drawing/2014/main" id="{765E45DA-20E5-D14C-847D-DE067003A0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4223" y="1860553"/>
            <a:ext cx="311603" cy="489857"/>
          </a:xfrm>
          <a:prstGeom prst="rect">
            <a:avLst/>
          </a:prstGeom>
        </p:spPr>
      </p:pic>
      <p:pic>
        <p:nvPicPr>
          <p:cNvPr id="14" name="Picture 13">
            <a:extLst>
              <a:ext uri="{FF2B5EF4-FFF2-40B4-BE49-F238E27FC236}">
                <a16:creationId xmlns:a16="http://schemas.microsoft.com/office/drawing/2014/main" id="{8CB5CDB3-3EFA-EA49-90E0-C8E87A482D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31568" y="1201514"/>
            <a:ext cx="512415" cy="805543"/>
          </a:xfrm>
          <a:prstGeom prst="rect">
            <a:avLst/>
          </a:prstGeom>
        </p:spPr>
      </p:pic>
      <p:pic>
        <p:nvPicPr>
          <p:cNvPr id="15" name="Picture 14">
            <a:extLst>
              <a:ext uri="{FF2B5EF4-FFF2-40B4-BE49-F238E27FC236}">
                <a16:creationId xmlns:a16="http://schemas.microsoft.com/office/drawing/2014/main" id="{2D1C556D-709F-3D4C-9734-FB114599E4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02806" y="1279463"/>
            <a:ext cx="459029" cy="686707"/>
          </a:xfrm>
          <a:prstGeom prst="rect">
            <a:avLst/>
          </a:prstGeom>
        </p:spPr>
      </p:pic>
      <p:pic>
        <p:nvPicPr>
          <p:cNvPr id="16" name="Picture 15">
            <a:extLst>
              <a:ext uri="{FF2B5EF4-FFF2-40B4-BE49-F238E27FC236}">
                <a16:creationId xmlns:a16="http://schemas.microsoft.com/office/drawing/2014/main" id="{DD0DEBD4-FFE6-CA4B-B33E-12F32486D4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993904" flipV="1">
            <a:off x="3572634" y="1746971"/>
            <a:ext cx="380093" cy="568619"/>
          </a:xfrm>
          <a:prstGeom prst="rect">
            <a:avLst/>
          </a:prstGeom>
        </p:spPr>
      </p:pic>
      <p:pic>
        <p:nvPicPr>
          <p:cNvPr id="17" name="Picture 16">
            <a:extLst>
              <a:ext uri="{FF2B5EF4-FFF2-40B4-BE49-F238E27FC236}">
                <a16:creationId xmlns:a16="http://schemas.microsoft.com/office/drawing/2014/main" id="{36E0DB3B-6548-F94C-A6DA-4CE616DF4E0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27426" y="1835994"/>
            <a:ext cx="349881" cy="523421"/>
          </a:xfrm>
          <a:prstGeom prst="rect">
            <a:avLst/>
          </a:prstGeom>
        </p:spPr>
      </p:pic>
      <p:pic>
        <p:nvPicPr>
          <p:cNvPr id="18" name="Picture 17">
            <a:extLst>
              <a:ext uri="{FF2B5EF4-FFF2-40B4-BE49-F238E27FC236}">
                <a16:creationId xmlns:a16="http://schemas.microsoft.com/office/drawing/2014/main" id="{8E6B4A1F-4834-7242-8EC3-8F8D04A95DA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29425" y="1706337"/>
            <a:ext cx="831850" cy="831850"/>
          </a:xfrm>
          <a:prstGeom prst="rect">
            <a:avLst/>
          </a:prstGeom>
        </p:spPr>
      </p:pic>
      <p:pic>
        <p:nvPicPr>
          <p:cNvPr id="19" name="Picture 18">
            <a:extLst>
              <a:ext uri="{FF2B5EF4-FFF2-40B4-BE49-F238E27FC236}">
                <a16:creationId xmlns:a16="http://schemas.microsoft.com/office/drawing/2014/main" id="{93C6F52D-75FD-6F4C-8F38-B6C6DF29FC3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15985" y="1911511"/>
            <a:ext cx="691245" cy="691245"/>
          </a:xfrm>
          <a:prstGeom prst="rect">
            <a:avLst/>
          </a:prstGeom>
        </p:spPr>
      </p:pic>
      <p:pic>
        <p:nvPicPr>
          <p:cNvPr id="20" name="Picture 19">
            <a:extLst>
              <a:ext uri="{FF2B5EF4-FFF2-40B4-BE49-F238E27FC236}">
                <a16:creationId xmlns:a16="http://schemas.microsoft.com/office/drawing/2014/main" id="{89332D8D-7C8A-DE43-8567-E20AF021592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04886" y="1219640"/>
            <a:ext cx="568038" cy="528863"/>
          </a:xfrm>
          <a:prstGeom prst="rect">
            <a:avLst/>
          </a:prstGeom>
        </p:spPr>
      </p:pic>
      <p:pic>
        <p:nvPicPr>
          <p:cNvPr id="21" name="Picture 20">
            <a:extLst>
              <a:ext uri="{FF2B5EF4-FFF2-40B4-BE49-F238E27FC236}">
                <a16:creationId xmlns:a16="http://schemas.microsoft.com/office/drawing/2014/main" id="{A7AE31BD-851D-414A-ACD4-12C574D86C1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22338" y="1357853"/>
            <a:ext cx="417283" cy="388505"/>
          </a:xfrm>
          <a:prstGeom prst="rect">
            <a:avLst/>
          </a:prstGeom>
        </p:spPr>
      </p:pic>
      <p:pic>
        <p:nvPicPr>
          <p:cNvPr id="22" name="Picture 21">
            <a:extLst>
              <a:ext uri="{FF2B5EF4-FFF2-40B4-BE49-F238E27FC236}">
                <a16:creationId xmlns:a16="http://schemas.microsoft.com/office/drawing/2014/main" id="{F3ABA466-E28D-584D-B6D4-8521B79CEE3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05055" y="1227201"/>
            <a:ext cx="417283" cy="388505"/>
          </a:xfrm>
          <a:prstGeom prst="rect">
            <a:avLst/>
          </a:prstGeom>
        </p:spPr>
      </p:pic>
      <p:pic>
        <p:nvPicPr>
          <p:cNvPr id="23" name="Picture 22">
            <a:extLst>
              <a:ext uri="{FF2B5EF4-FFF2-40B4-BE49-F238E27FC236}">
                <a16:creationId xmlns:a16="http://schemas.microsoft.com/office/drawing/2014/main" id="{EE81DA1A-4195-4F48-A00B-5F4AC70AA7E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200546" y="1646651"/>
            <a:ext cx="591737" cy="384629"/>
          </a:xfrm>
          <a:prstGeom prst="rect">
            <a:avLst/>
          </a:prstGeom>
        </p:spPr>
      </p:pic>
      <p:pic>
        <p:nvPicPr>
          <p:cNvPr id="24" name="Picture 23">
            <a:extLst>
              <a:ext uri="{FF2B5EF4-FFF2-40B4-BE49-F238E27FC236}">
                <a16:creationId xmlns:a16="http://schemas.microsoft.com/office/drawing/2014/main" id="{E6401E05-1CA1-9A4D-8897-090F9D86D73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02805" y="2051894"/>
            <a:ext cx="348524" cy="307521"/>
          </a:xfrm>
          <a:prstGeom prst="rect">
            <a:avLst/>
          </a:prstGeom>
        </p:spPr>
      </p:pic>
      <p:pic>
        <p:nvPicPr>
          <p:cNvPr id="25" name="Picture 24">
            <a:extLst>
              <a:ext uri="{FF2B5EF4-FFF2-40B4-BE49-F238E27FC236}">
                <a16:creationId xmlns:a16="http://schemas.microsoft.com/office/drawing/2014/main" id="{C5EA205F-937C-AB4C-8C49-B9A9132EF95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437589" y="1216205"/>
            <a:ext cx="443591" cy="391404"/>
          </a:xfrm>
          <a:prstGeom prst="rect">
            <a:avLst/>
          </a:prstGeom>
        </p:spPr>
      </p:pic>
      <p:sp>
        <p:nvSpPr>
          <p:cNvPr id="34" name="Chord 33">
            <a:extLst>
              <a:ext uri="{FF2B5EF4-FFF2-40B4-BE49-F238E27FC236}">
                <a16:creationId xmlns:a16="http://schemas.microsoft.com/office/drawing/2014/main" id="{A2849527-C7FA-654C-BAE9-A754605EC010}"/>
              </a:ext>
            </a:extLst>
          </p:cNvPr>
          <p:cNvSpPr/>
          <p:nvPr/>
        </p:nvSpPr>
        <p:spPr>
          <a:xfrm>
            <a:off x="9584782" y="4004294"/>
            <a:ext cx="240531" cy="163286"/>
          </a:xfrm>
          <a:prstGeom prst="chor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hord 35">
            <a:extLst>
              <a:ext uri="{FF2B5EF4-FFF2-40B4-BE49-F238E27FC236}">
                <a16:creationId xmlns:a16="http://schemas.microsoft.com/office/drawing/2014/main" id="{3052A4B0-72BE-8F41-8A91-BA4EA3FB9DDB}"/>
              </a:ext>
            </a:extLst>
          </p:cNvPr>
          <p:cNvSpPr/>
          <p:nvPr/>
        </p:nvSpPr>
        <p:spPr>
          <a:xfrm>
            <a:off x="9945824" y="3862780"/>
            <a:ext cx="240531" cy="163286"/>
          </a:xfrm>
          <a:prstGeom prst="chor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BB15DEC8-CBEC-9D49-9B0C-149D1F9A5469}"/>
              </a:ext>
            </a:extLst>
          </p:cNvPr>
          <p:cNvSpPr/>
          <p:nvPr/>
        </p:nvSpPr>
        <p:spPr>
          <a:xfrm>
            <a:off x="9945824" y="4183909"/>
            <a:ext cx="235475" cy="1959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ADBECD0-625F-0F42-93D4-663777AA946C}"/>
              </a:ext>
            </a:extLst>
          </p:cNvPr>
          <p:cNvGrpSpPr/>
          <p:nvPr/>
        </p:nvGrpSpPr>
        <p:grpSpPr>
          <a:xfrm>
            <a:off x="3292781" y="2842079"/>
            <a:ext cx="1857827" cy="2959100"/>
            <a:chOff x="6339117" y="2820306"/>
            <a:chExt cx="1857827" cy="2959100"/>
          </a:xfrm>
        </p:grpSpPr>
        <p:pic>
          <p:nvPicPr>
            <p:cNvPr id="10" name="Picture 9">
              <a:extLst>
                <a:ext uri="{FF2B5EF4-FFF2-40B4-BE49-F238E27FC236}">
                  <a16:creationId xmlns:a16="http://schemas.microsoft.com/office/drawing/2014/main" id="{CBF5F83E-1C1D-8A4D-A0A6-C9EA121006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39117" y="2820306"/>
              <a:ext cx="1857827" cy="2959100"/>
            </a:xfrm>
            <a:prstGeom prst="rect">
              <a:avLst/>
            </a:prstGeom>
          </p:spPr>
        </p:pic>
        <p:sp>
          <p:nvSpPr>
            <p:cNvPr id="28" name="Oval 27">
              <a:extLst>
                <a:ext uri="{FF2B5EF4-FFF2-40B4-BE49-F238E27FC236}">
                  <a16:creationId xmlns:a16="http://schemas.microsoft.com/office/drawing/2014/main" id="{D99936B2-AC42-444A-BC72-9E9B7A4D34C0}"/>
                </a:ext>
              </a:extLst>
            </p:cNvPr>
            <p:cNvSpPr/>
            <p:nvPr/>
          </p:nvSpPr>
          <p:spPr>
            <a:xfrm>
              <a:off x="7458639" y="4038600"/>
              <a:ext cx="155801" cy="163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4A1C54-8B78-EA4A-8DAB-0EB1EAF8E987}"/>
                </a:ext>
              </a:extLst>
            </p:cNvPr>
            <p:cNvSpPr/>
            <p:nvPr/>
          </p:nvSpPr>
          <p:spPr>
            <a:xfrm>
              <a:off x="6950603" y="3967843"/>
              <a:ext cx="149622" cy="1632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hord 34">
              <a:extLst>
                <a:ext uri="{FF2B5EF4-FFF2-40B4-BE49-F238E27FC236}">
                  <a16:creationId xmlns:a16="http://schemas.microsoft.com/office/drawing/2014/main" id="{BF1C4A99-2EA3-894F-90C8-6BA7CA927C63}"/>
                </a:ext>
              </a:extLst>
            </p:cNvPr>
            <p:cNvSpPr/>
            <p:nvPr/>
          </p:nvSpPr>
          <p:spPr>
            <a:xfrm>
              <a:off x="7218108" y="4180114"/>
              <a:ext cx="240531" cy="163286"/>
            </a:xfrm>
            <a:prstGeom prst="chor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020E3605-9D82-3741-AC34-3D6C14299441}"/>
                </a:ext>
              </a:extLst>
            </p:cNvPr>
            <p:cNvSpPr/>
            <p:nvPr/>
          </p:nvSpPr>
          <p:spPr>
            <a:xfrm>
              <a:off x="7137614" y="3788229"/>
              <a:ext cx="235475" cy="1959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a:extLst>
                <a:ext uri="{FF2B5EF4-FFF2-40B4-BE49-F238E27FC236}">
                  <a16:creationId xmlns:a16="http://schemas.microsoft.com/office/drawing/2014/main" id="{BEAE6DD3-120F-F04D-9D33-C35146FEF8DF}"/>
                </a:ext>
              </a:extLst>
            </p:cNvPr>
            <p:cNvSpPr/>
            <p:nvPr/>
          </p:nvSpPr>
          <p:spPr>
            <a:xfrm>
              <a:off x="7475902" y="3750129"/>
              <a:ext cx="208643" cy="163286"/>
            </a:xfrm>
            <a:prstGeom prst="teardro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ardrop 42">
            <a:extLst>
              <a:ext uri="{FF2B5EF4-FFF2-40B4-BE49-F238E27FC236}">
                <a16:creationId xmlns:a16="http://schemas.microsoft.com/office/drawing/2014/main" id="{07469C67-4C9D-0A41-B627-BE529DAC3E02}"/>
              </a:ext>
            </a:extLst>
          </p:cNvPr>
          <p:cNvSpPr/>
          <p:nvPr/>
        </p:nvSpPr>
        <p:spPr>
          <a:xfrm>
            <a:off x="9674173" y="4243780"/>
            <a:ext cx="208643" cy="163286"/>
          </a:xfrm>
          <a:prstGeom prst="teardro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10A25C6-10E2-9441-A512-70A3EC6805BF}"/>
              </a:ext>
            </a:extLst>
          </p:cNvPr>
          <p:cNvSpPr txBox="1"/>
          <p:nvPr/>
        </p:nvSpPr>
        <p:spPr>
          <a:xfrm>
            <a:off x="1715195" y="5775668"/>
            <a:ext cx="4007572" cy="523220"/>
          </a:xfrm>
          <a:prstGeom prst="rect">
            <a:avLst/>
          </a:prstGeom>
          <a:noFill/>
        </p:spPr>
        <p:txBody>
          <a:bodyPr wrap="none" rtlCol="0">
            <a:spAutoFit/>
          </a:bodyPr>
          <a:lstStyle/>
          <a:p>
            <a:r>
              <a:rPr lang="en-US" sz="2800" dirty="0"/>
              <a:t>Beetles from Blackeye peas</a:t>
            </a:r>
          </a:p>
        </p:txBody>
      </p:sp>
      <p:sp>
        <p:nvSpPr>
          <p:cNvPr id="45" name="TextBox 44">
            <a:extLst>
              <a:ext uri="{FF2B5EF4-FFF2-40B4-BE49-F238E27FC236}">
                <a16:creationId xmlns:a16="http://schemas.microsoft.com/office/drawing/2014/main" id="{67C3DDF8-BA60-3342-A7A3-B526BA24A93C}"/>
              </a:ext>
            </a:extLst>
          </p:cNvPr>
          <p:cNvSpPr txBox="1"/>
          <p:nvPr/>
        </p:nvSpPr>
        <p:spPr>
          <a:xfrm>
            <a:off x="7035547" y="5748102"/>
            <a:ext cx="4044890" cy="523220"/>
          </a:xfrm>
          <a:prstGeom prst="rect">
            <a:avLst/>
          </a:prstGeom>
          <a:noFill/>
        </p:spPr>
        <p:txBody>
          <a:bodyPr wrap="none" rtlCol="0">
            <a:spAutoFit/>
          </a:bodyPr>
          <a:lstStyle/>
          <a:p>
            <a:r>
              <a:rPr lang="en-US" sz="2800" dirty="0"/>
              <a:t>Beetles from Adzuki beans</a:t>
            </a:r>
          </a:p>
        </p:txBody>
      </p:sp>
      <p:pic>
        <p:nvPicPr>
          <p:cNvPr id="8" name="Picture 7">
            <a:extLst>
              <a:ext uri="{FF2B5EF4-FFF2-40B4-BE49-F238E27FC236}">
                <a16:creationId xmlns:a16="http://schemas.microsoft.com/office/drawing/2014/main" id="{FF34D61B-99F5-4F42-9932-8DDD31684E03}"/>
              </a:ext>
            </a:extLst>
          </p:cNvPr>
          <p:cNvPicPr>
            <a:picLocks noChangeAspect="1"/>
          </p:cNvPicPr>
          <p:nvPr/>
        </p:nvPicPr>
        <p:blipFill>
          <a:blip r:embed="rId17"/>
          <a:stretch>
            <a:fillRect/>
          </a:stretch>
        </p:blipFill>
        <p:spPr>
          <a:xfrm rot="16200000">
            <a:off x="953322" y="3037187"/>
            <a:ext cx="2221703" cy="2336703"/>
          </a:xfrm>
          <a:prstGeom prst="rect">
            <a:avLst/>
          </a:prstGeom>
        </p:spPr>
      </p:pic>
      <p:pic>
        <p:nvPicPr>
          <p:cNvPr id="38" name="Picture 37">
            <a:extLst>
              <a:ext uri="{FF2B5EF4-FFF2-40B4-BE49-F238E27FC236}">
                <a16:creationId xmlns:a16="http://schemas.microsoft.com/office/drawing/2014/main" id="{83B6BED7-1A34-5542-9E20-9615DDD963AD}"/>
              </a:ext>
            </a:extLst>
          </p:cNvPr>
          <p:cNvPicPr>
            <a:picLocks noChangeAspect="1"/>
          </p:cNvPicPr>
          <p:nvPr/>
        </p:nvPicPr>
        <p:blipFill>
          <a:blip r:embed="rId18"/>
          <a:stretch>
            <a:fillRect/>
          </a:stretch>
        </p:blipFill>
        <p:spPr>
          <a:xfrm>
            <a:off x="6323640" y="3102958"/>
            <a:ext cx="2552768" cy="2294535"/>
          </a:xfrm>
          <a:prstGeom prst="rect">
            <a:avLst/>
          </a:prstGeom>
        </p:spPr>
      </p:pic>
    </p:spTree>
    <p:extLst>
      <p:ext uri="{BB962C8B-B14F-4D97-AF65-F5344CB8AC3E}">
        <p14:creationId xmlns:p14="http://schemas.microsoft.com/office/powerpoint/2010/main" val="35631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7476C-505F-E346-A01B-A751B5C687C2}"/>
              </a:ext>
            </a:extLst>
          </p:cNvPr>
          <p:cNvSpPr txBox="1"/>
          <p:nvPr/>
        </p:nvSpPr>
        <p:spPr>
          <a:xfrm>
            <a:off x="832339" y="411614"/>
            <a:ext cx="3460087" cy="707886"/>
          </a:xfrm>
          <a:prstGeom prst="rect">
            <a:avLst/>
          </a:prstGeom>
          <a:noFill/>
        </p:spPr>
        <p:txBody>
          <a:bodyPr wrap="square" rtlCol="0">
            <a:spAutoFit/>
          </a:bodyPr>
          <a:lstStyle/>
          <a:p>
            <a:r>
              <a:rPr lang="en-US" sz="4000" b="1" dirty="0">
                <a:solidFill>
                  <a:srgbClr val="7030A0"/>
                </a:solidFill>
                <a:latin typeface="+mj-lt"/>
              </a:rPr>
              <a:t>Alpha Diversity</a:t>
            </a:r>
          </a:p>
        </p:txBody>
      </p:sp>
      <p:sp>
        <p:nvSpPr>
          <p:cNvPr id="5" name="TextBox 4">
            <a:extLst>
              <a:ext uri="{FF2B5EF4-FFF2-40B4-BE49-F238E27FC236}">
                <a16:creationId xmlns:a16="http://schemas.microsoft.com/office/drawing/2014/main" id="{D5BBD83C-340A-314A-B8E7-CE1A24E10662}"/>
              </a:ext>
            </a:extLst>
          </p:cNvPr>
          <p:cNvSpPr txBox="1"/>
          <p:nvPr/>
        </p:nvSpPr>
        <p:spPr>
          <a:xfrm>
            <a:off x="832339" y="1463253"/>
            <a:ext cx="10984523" cy="5016758"/>
          </a:xfrm>
          <a:prstGeom prst="rect">
            <a:avLst/>
          </a:prstGeom>
          <a:noFill/>
        </p:spPr>
        <p:txBody>
          <a:bodyPr wrap="square" rtlCol="0">
            <a:spAutoFit/>
          </a:bodyPr>
          <a:lstStyle/>
          <a:p>
            <a:r>
              <a:rPr lang="en-US" sz="3200" dirty="0"/>
              <a:t>Alpha diversity is the taxonomic diversity of each community. </a:t>
            </a:r>
          </a:p>
          <a:p>
            <a:endParaRPr lang="en-US" sz="3200" dirty="0"/>
          </a:p>
          <a:p>
            <a:r>
              <a:rPr lang="en-US" sz="3200" dirty="0"/>
              <a:t>How many taxa are present? This is known as </a:t>
            </a:r>
            <a:r>
              <a:rPr lang="en-US" sz="3200" b="1" dirty="0"/>
              <a:t>species richness (taxon richness, genus richness or family richness)</a:t>
            </a:r>
            <a:r>
              <a:rPr lang="en-US" sz="3200" dirty="0"/>
              <a:t>. </a:t>
            </a:r>
          </a:p>
          <a:p>
            <a:endParaRPr lang="en-US" sz="3200" dirty="0"/>
          </a:p>
          <a:p>
            <a:r>
              <a:rPr lang="en-US" sz="3200" dirty="0"/>
              <a:t>Taxon</a:t>
            </a:r>
            <a:r>
              <a:rPr lang="en-US" sz="3200" b="1" dirty="0"/>
              <a:t> evenness</a:t>
            </a:r>
            <a:r>
              <a:rPr lang="en-US" sz="3200" dirty="0"/>
              <a:t> is based on the relative abundances of all the taxa in a community. </a:t>
            </a:r>
          </a:p>
          <a:p>
            <a:endParaRPr lang="en-US" sz="3200" dirty="0"/>
          </a:p>
          <a:p>
            <a:r>
              <a:rPr lang="en-US" sz="3200" dirty="0"/>
              <a:t>Some alpha diversity metrics incorporate </a:t>
            </a:r>
            <a:r>
              <a:rPr lang="en-US" sz="3200" u="sng" dirty="0"/>
              <a:t>both</a:t>
            </a:r>
            <a:r>
              <a:rPr lang="en-US" sz="3200" dirty="0"/>
              <a:t> richness and evenness.</a:t>
            </a:r>
          </a:p>
        </p:txBody>
      </p:sp>
    </p:spTree>
    <p:extLst>
      <p:ext uri="{BB962C8B-B14F-4D97-AF65-F5344CB8AC3E}">
        <p14:creationId xmlns:p14="http://schemas.microsoft.com/office/powerpoint/2010/main" val="135561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A8AB7-EC06-C44A-AA60-4E8CF58BC5FA}"/>
              </a:ext>
            </a:extLst>
          </p:cNvPr>
          <p:cNvSpPr txBox="1"/>
          <p:nvPr/>
        </p:nvSpPr>
        <p:spPr>
          <a:xfrm>
            <a:off x="1760069" y="346617"/>
            <a:ext cx="8351774" cy="1938992"/>
          </a:xfrm>
          <a:prstGeom prst="rect">
            <a:avLst/>
          </a:prstGeom>
          <a:noFill/>
        </p:spPr>
        <p:txBody>
          <a:bodyPr wrap="none" rtlCol="0">
            <a:spAutoFit/>
          </a:bodyPr>
          <a:lstStyle/>
          <a:p>
            <a:r>
              <a:rPr lang="en-US" sz="3600" b="1" dirty="0">
                <a:solidFill>
                  <a:srgbClr val="7030A0"/>
                </a:solidFill>
                <a:latin typeface="+mj-lt"/>
              </a:rPr>
              <a:t>Alpha Diversity: Species Richness</a:t>
            </a:r>
          </a:p>
          <a:p>
            <a:endParaRPr lang="en-US" sz="2800" dirty="0"/>
          </a:p>
          <a:p>
            <a:r>
              <a:rPr lang="en-US" sz="2800" dirty="0"/>
              <a:t>Count of Species (“Taxa”) in a Community.</a:t>
            </a:r>
          </a:p>
          <a:p>
            <a:r>
              <a:rPr lang="en-US" sz="2800" dirty="0"/>
              <a:t>Does not take into account abundances of those species</a:t>
            </a:r>
          </a:p>
        </p:txBody>
      </p:sp>
      <p:pic>
        <p:nvPicPr>
          <p:cNvPr id="5" name="Picture 4">
            <a:extLst>
              <a:ext uri="{FF2B5EF4-FFF2-40B4-BE49-F238E27FC236}">
                <a16:creationId xmlns:a16="http://schemas.microsoft.com/office/drawing/2014/main" id="{3924B1F4-441C-0D4F-9330-6CE659E7DC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020" y="2449151"/>
            <a:ext cx="11009785" cy="3580945"/>
          </a:xfrm>
          <a:prstGeom prst="rect">
            <a:avLst/>
          </a:prstGeom>
        </p:spPr>
      </p:pic>
    </p:spTree>
    <p:extLst>
      <p:ext uri="{BB962C8B-B14F-4D97-AF65-F5344CB8AC3E}">
        <p14:creationId xmlns:p14="http://schemas.microsoft.com/office/powerpoint/2010/main" val="68518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9A8AB7-EC06-C44A-AA60-4E8CF58BC5FA}"/>
              </a:ext>
            </a:extLst>
          </p:cNvPr>
          <p:cNvSpPr txBox="1"/>
          <p:nvPr/>
        </p:nvSpPr>
        <p:spPr>
          <a:xfrm>
            <a:off x="1697623" y="513551"/>
            <a:ext cx="5862439" cy="646331"/>
          </a:xfrm>
          <a:prstGeom prst="rect">
            <a:avLst/>
          </a:prstGeom>
          <a:noFill/>
        </p:spPr>
        <p:txBody>
          <a:bodyPr wrap="none" rtlCol="0">
            <a:spAutoFit/>
          </a:bodyPr>
          <a:lstStyle/>
          <a:p>
            <a:r>
              <a:rPr lang="en-US" sz="3600" b="1" dirty="0">
                <a:solidFill>
                  <a:srgbClr val="7030A0"/>
                </a:solidFill>
                <a:latin typeface="+mj-lt"/>
              </a:rPr>
              <a:t>Alpha Diversity: Simpson Index</a:t>
            </a:r>
          </a:p>
        </p:txBody>
      </p:sp>
      <p:pic>
        <p:nvPicPr>
          <p:cNvPr id="5" name="Picture 4">
            <a:extLst>
              <a:ext uri="{FF2B5EF4-FFF2-40B4-BE49-F238E27FC236}">
                <a16:creationId xmlns:a16="http://schemas.microsoft.com/office/drawing/2014/main" id="{3924B1F4-441C-0D4F-9330-6CE659E7DC68}"/>
              </a:ext>
            </a:extLst>
          </p:cNvPr>
          <p:cNvPicPr>
            <a:picLocks noChangeAspect="1"/>
          </p:cNvPicPr>
          <p:nvPr/>
        </p:nvPicPr>
        <p:blipFill>
          <a:blip r:embed="rId3"/>
          <a:stretch>
            <a:fillRect/>
          </a:stretch>
        </p:blipFill>
        <p:spPr>
          <a:xfrm>
            <a:off x="741406" y="1287616"/>
            <a:ext cx="10461604" cy="4789937"/>
          </a:xfrm>
          <a:prstGeom prst="rect">
            <a:avLst/>
          </a:prstGeom>
        </p:spPr>
      </p:pic>
    </p:spTree>
    <p:extLst>
      <p:ext uri="{BB962C8B-B14F-4D97-AF65-F5344CB8AC3E}">
        <p14:creationId xmlns:p14="http://schemas.microsoft.com/office/powerpoint/2010/main" val="127806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ADB67C21566242B7376AD27853ACB4" ma:contentTypeVersion="9" ma:contentTypeDescription="Create a new document." ma:contentTypeScope="" ma:versionID="bcd08ae7a097dc935cd1405735e92793">
  <xsd:schema xmlns:xsd="http://www.w3.org/2001/XMLSchema" xmlns:xs="http://www.w3.org/2001/XMLSchema" xmlns:p="http://schemas.microsoft.com/office/2006/metadata/properties" xmlns:ns2="904722af-060f-41b1-b483-0af08ad96a1e" xmlns:ns3="44b2e9e5-bef6-45c0-9e30-c193428f6736" targetNamespace="http://schemas.microsoft.com/office/2006/metadata/properties" ma:root="true" ma:fieldsID="2b2af146ec56471c0481dc63c90b5533" ns2:_="" ns3:_="">
    <xsd:import namespace="904722af-060f-41b1-b483-0af08ad96a1e"/>
    <xsd:import namespace="44b2e9e5-bef6-45c0-9e30-c193428f6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722af-060f-41b1-b483-0af08ad96a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b2e9e5-bef6-45c0-9e30-c193428f673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1413DE-0CA0-4E82-A998-7285C4E3B709}"/>
</file>

<file path=customXml/itemProps2.xml><?xml version="1.0" encoding="utf-8"?>
<ds:datastoreItem xmlns:ds="http://schemas.openxmlformats.org/officeDocument/2006/customXml" ds:itemID="{BEB3E33B-0603-4098-B305-AE998635EFA3}"/>
</file>

<file path=customXml/itemProps3.xml><?xml version="1.0" encoding="utf-8"?>
<ds:datastoreItem xmlns:ds="http://schemas.openxmlformats.org/officeDocument/2006/customXml" ds:itemID="{7B4AC85A-1EEF-4A84-9838-AB2E72D375AF}"/>
</file>

<file path=docProps/app.xml><?xml version="1.0" encoding="utf-8"?>
<Properties xmlns="http://schemas.openxmlformats.org/officeDocument/2006/extended-properties" xmlns:vt="http://schemas.openxmlformats.org/officeDocument/2006/docPropsVTypes">
  <TotalTime>1000</TotalTime>
  <Words>765</Words>
  <Application>Microsoft Macintosh PowerPoint</Application>
  <PresentationFormat>Widescreen</PresentationFormat>
  <Paragraphs>94</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Blumer, Lawrence</dc:creator>
  <cp:lastModifiedBy>Blumer, Lawrence</cp:lastModifiedBy>
  <cp:revision>71</cp:revision>
  <cp:lastPrinted>2020-09-15T15:33:48Z</cp:lastPrinted>
  <dcterms:created xsi:type="dcterms:W3CDTF">2020-08-25T16:36:24Z</dcterms:created>
  <dcterms:modified xsi:type="dcterms:W3CDTF">2023-05-17T01:17:33Z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0x0101004DADB67C21566242B7376AD27853ACB4</vt:lpwstr>
  </property>
</Properties>
</file>