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60" r:id="rId2"/>
    <p:sldId id="256" r:id="rId3"/>
    <p:sldId id="257" r:id="rId4"/>
    <p:sldId id="275" r:id="rId5"/>
    <p:sldId id="261" r:id="rId6"/>
    <p:sldId id="262" r:id="rId7"/>
    <p:sldId id="259" r:id="rId8"/>
    <p:sldId id="258" r:id="rId9"/>
    <p:sldId id="264" r:id="rId10"/>
    <p:sldId id="265" r:id="rId11"/>
    <p:sldId id="263" r:id="rId12"/>
    <p:sldId id="266" r:id="rId13"/>
    <p:sldId id="267" r:id="rId14"/>
    <p:sldId id="268" r:id="rId15"/>
    <p:sldId id="269" r:id="rId16"/>
    <p:sldId id="270" r:id="rId17"/>
    <p:sldId id="271" r:id="rId18"/>
    <p:sldId id="272" r:id="rId19"/>
    <p:sldId id="273" r:id="rId20"/>
    <p:sldId id="274" r:id="rId21"/>
    <p:sldId id="729" r:id="rId22"/>
    <p:sldId id="728" r:id="rId23"/>
    <p:sldId id="721" r:id="rId24"/>
    <p:sldId id="722" r:id="rId25"/>
    <p:sldId id="723" r:id="rId26"/>
    <p:sldId id="724" r:id="rId27"/>
    <p:sldId id="726" r:id="rId28"/>
    <p:sldId id="725" r:id="rId29"/>
    <p:sldId id="72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01"/>
    <p:restoredTop sz="94656"/>
  </p:normalViewPr>
  <p:slideViewPr>
    <p:cSldViewPr snapToGrid="0" snapToObjects="1">
      <p:cViewPr varScale="1">
        <p:scale>
          <a:sx n="114" d="100"/>
          <a:sy n="114" d="100"/>
        </p:scale>
        <p:origin x="200" y="10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6647D7-E3A1-A541-86F3-D36647FF53BF}" type="datetimeFigureOut">
              <a:rPr lang="en-US" smtClean="0"/>
              <a:t>5/17/23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0F9FAE-2FB3-CD40-AD87-442278A6D7CB}" type="slidenum">
              <a:rPr lang="en-US" smtClean="0"/>
              <a:t>‹#›</a:t>
            </a:fld>
            <a:endParaRPr lang="en-US"/>
          </a:p>
        </p:txBody>
      </p:sp>
    </p:spTree>
    <p:extLst>
      <p:ext uri="{BB962C8B-B14F-4D97-AF65-F5344CB8AC3E}">
        <p14:creationId xmlns:p14="http://schemas.microsoft.com/office/powerpoint/2010/main" val="3737758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0F9FAE-2FB3-CD40-AD87-442278A6D7CB}" type="slidenum">
              <a:rPr lang="en-US" smtClean="0"/>
              <a:t>2</a:t>
            </a:fld>
            <a:endParaRPr lang="en-US"/>
          </a:p>
        </p:txBody>
      </p:sp>
    </p:spTree>
    <p:extLst>
      <p:ext uri="{BB962C8B-B14F-4D97-AF65-F5344CB8AC3E}">
        <p14:creationId xmlns:p14="http://schemas.microsoft.com/office/powerpoint/2010/main" val="521921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0F9FAE-2FB3-CD40-AD87-442278A6D7CB}" type="slidenum">
              <a:rPr lang="en-US" smtClean="0"/>
              <a:t>8</a:t>
            </a:fld>
            <a:endParaRPr lang="en-US"/>
          </a:p>
        </p:txBody>
      </p:sp>
    </p:spTree>
    <p:extLst>
      <p:ext uri="{BB962C8B-B14F-4D97-AF65-F5344CB8AC3E}">
        <p14:creationId xmlns:p14="http://schemas.microsoft.com/office/powerpoint/2010/main" val="3118153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0F9FAE-2FB3-CD40-AD87-442278A6D7CB}" type="slidenum">
              <a:rPr lang="en-US" smtClean="0"/>
              <a:t>21</a:t>
            </a:fld>
            <a:endParaRPr lang="en-US"/>
          </a:p>
        </p:txBody>
      </p:sp>
    </p:spTree>
    <p:extLst>
      <p:ext uri="{BB962C8B-B14F-4D97-AF65-F5344CB8AC3E}">
        <p14:creationId xmlns:p14="http://schemas.microsoft.com/office/powerpoint/2010/main" val="3574747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EE4E2-CD6C-DF37-D71F-E1A40900C5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AC1B05-02F6-E296-0B0F-71640C79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AA77F3-2BFC-C225-A921-BE34C292B319}"/>
              </a:ext>
            </a:extLst>
          </p:cNvPr>
          <p:cNvSpPr>
            <a:spLocks noGrp="1"/>
          </p:cNvSpPr>
          <p:nvPr>
            <p:ph type="dt" sz="half" idx="10"/>
          </p:nvPr>
        </p:nvSpPr>
        <p:spPr/>
        <p:txBody>
          <a:bodyPr/>
          <a:lstStyle/>
          <a:p>
            <a:fld id="{468E5424-F1C0-3247-8887-743C30FFBC12}" type="datetimeFigureOut">
              <a:rPr lang="en-US" smtClean="0"/>
              <a:t>5/17/23</a:t>
            </a:fld>
            <a:endParaRPr lang="en-US"/>
          </a:p>
        </p:txBody>
      </p:sp>
      <p:sp>
        <p:nvSpPr>
          <p:cNvPr id="5" name="Footer Placeholder 4">
            <a:extLst>
              <a:ext uri="{FF2B5EF4-FFF2-40B4-BE49-F238E27FC236}">
                <a16:creationId xmlns:a16="http://schemas.microsoft.com/office/drawing/2014/main" id="{A6905603-436D-46E0-A7A9-1015B4E1B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A72BC6-4FB4-D8E2-0890-A44270A5D262}"/>
              </a:ext>
            </a:extLst>
          </p:cNvPr>
          <p:cNvSpPr>
            <a:spLocks noGrp="1"/>
          </p:cNvSpPr>
          <p:nvPr>
            <p:ph type="sldNum" sz="quarter" idx="12"/>
          </p:nvPr>
        </p:nvSpPr>
        <p:spPr/>
        <p:txBody>
          <a:bodyPr/>
          <a:lstStyle/>
          <a:p>
            <a:fld id="{3E33D85A-5149-0C48-B7CB-6B82045D6B05}" type="slidenum">
              <a:rPr lang="en-US" smtClean="0"/>
              <a:t>‹#›</a:t>
            </a:fld>
            <a:endParaRPr lang="en-US"/>
          </a:p>
        </p:txBody>
      </p:sp>
    </p:spTree>
    <p:extLst>
      <p:ext uri="{BB962C8B-B14F-4D97-AF65-F5344CB8AC3E}">
        <p14:creationId xmlns:p14="http://schemas.microsoft.com/office/powerpoint/2010/main" val="455638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625AD-DAEA-1E9D-6F35-F1DD0AF5C0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23742B-09FC-F76F-5C47-EB7A298A93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63B672-A2C4-30EA-CE83-3229F32E096B}"/>
              </a:ext>
            </a:extLst>
          </p:cNvPr>
          <p:cNvSpPr>
            <a:spLocks noGrp="1"/>
          </p:cNvSpPr>
          <p:nvPr>
            <p:ph type="dt" sz="half" idx="10"/>
          </p:nvPr>
        </p:nvSpPr>
        <p:spPr/>
        <p:txBody>
          <a:bodyPr/>
          <a:lstStyle/>
          <a:p>
            <a:fld id="{468E5424-F1C0-3247-8887-743C30FFBC12}" type="datetimeFigureOut">
              <a:rPr lang="en-US" smtClean="0"/>
              <a:t>5/17/23</a:t>
            </a:fld>
            <a:endParaRPr lang="en-US"/>
          </a:p>
        </p:txBody>
      </p:sp>
      <p:sp>
        <p:nvSpPr>
          <p:cNvPr id="5" name="Footer Placeholder 4">
            <a:extLst>
              <a:ext uri="{FF2B5EF4-FFF2-40B4-BE49-F238E27FC236}">
                <a16:creationId xmlns:a16="http://schemas.microsoft.com/office/drawing/2014/main" id="{7E322B4A-2C91-16E3-754A-9F30B5F77C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3FFEB6-24CD-9317-C2D5-9689905A542A}"/>
              </a:ext>
            </a:extLst>
          </p:cNvPr>
          <p:cNvSpPr>
            <a:spLocks noGrp="1"/>
          </p:cNvSpPr>
          <p:nvPr>
            <p:ph type="sldNum" sz="quarter" idx="12"/>
          </p:nvPr>
        </p:nvSpPr>
        <p:spPr/>
        <p:txBody>
          <a:bodyPr/>
          <a:lstStyle/>
          <a:p>
            <a:fld id="{3E33D85A-5149-0C48-B7CB-6B82045D6B05}" type="slidenum">
              <a:rPr lang="en-US" smtClean="0"/>
              <a:t>‹#›</a:t>
            </a:fld>
            <a:endParaRPr lang="en-US"/>
          </a:p>
        </p:txBody>
      </p:sp>
    </p:spTree>
    <p:extLst>
      <p:ext uri="{BB962C8B-B14F-4D97-AF65-F5344CB8AC3E}">
        <p14:creationId xmlns:p14="http://schemas.microsoft.com/office/powerpoint/2010/main" val="762624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62A1ED-BEC0-CEF7-A111-7AFBD5024C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856363-6E35-76D3-E9CC-EEBBC503A1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91101D-D4C0-3C4D-715D-5FC0B992C5CB}"/>
              </a:ext>
            </a:extLst>
          </p:cNvPr>
          <p:cNvSpPr>
            <a:spLocks noGrp="1"/>
          </p:cNvSpPr>
          <p:nvPr>
            <p:ph type="dt" sz="half" idx="10"/>
          </p:nvPr>
        </p:nvSpPr>
        <p:spPr/>
        <p:txBody>
          <a:bodyPr/>
          <a:lstStyle/>
          <a:p>
            <a:fld id="{468E5424-F1C0-3247-8887-743C30FFBC12}" type="datetimeFigureOut">
              <a:rPr lang="en-US" smtClean="0"/>
              <a:t>5/17/23</a:t>
            </a:fld>
            <a:endParaRPr lang="en-US"/>
          </a:p>
        </p:txBody>
      </p:sp>
      <p:sp>
        <p:nvSpPr>
          <p:cNvPr id="5" name="Footer Placeholder 4">
            <a:extLst>
              <a:ext uri="{FF2B5EF4-FFF2-40B4-BE49-F238E27FC236}">
                <a16:creationId xmlns:a16="http://schemas.microsoft.com/office/drawing/2014/main" id="{CB15CD9D-099C-7A11-3C8F-FF542512C4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C21113-AF1E-2585-A671-75DED43A1EB3}"/>
              </a:ext>
            </a:extLst>
          </p:cNvPr>
          <p:cNvSpPr>
            <a:spLocks noGrp="1"/>
          </p:cNvSpPr>
          <p:nvPr>
            <p:ph type="sldNum" sz="quarter" idx="12"/>
          </p:nvPr>
        </p:nvSpPr>
        <p:spPr/>
        <p:txBody>
          <a:bodyPr/>
          <a:lstStyle/>
          <a:p>
            <a:fld id="{3E33D85A-5149-0C48-B7CB-6B82045D6B05}" type="slidenum">
              <a:rPr lang="en-US" smtClean="0"/>
              <a:t>‹#›</a:t>
            </a:fld>
            <a:endParaRPr lang="en-US"/>
          </a:p>
        </p:txBody>
      </p:sp>
    </p:spTree>
    <p:extLst>
      <p:ext uri="{BB962C8B-B14F-4D97-AF65-F5344CB8AC3E}">
        <p14:creationId xmlns:p14="http://schemas.microsoft.com/office/powerpoint/2010/main" val="2913016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12993-EA26-2955-3BE1-F24EC973D0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320FB1-3E90-63B2-BF16-695A881A63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02CFB-2914-A243-73E2-36867EFCB9E6}"/>
              </a:ext>
            </a:extLst>
          </p:cNvPr>
          <p:cNvSpPr>
            <a:spLocks noGrp="1"/>
          </p:cNvSpPr>
          <p:nvPr>
            <p:ph type="dt" sz="half" idx="10"/>
          </p:nvPr>
        </p:nvSpPr>
        <p:spPr/>
        <p:txBody>
          <a:bodyPr/>
          <a:lstStyle/>
          <a:p>
            <a:fld id="{468E5424-F1C0-3247-8887-743C30FFBC12}" type="datetimeFigureOut">
              <a:rPr lang="en-US" smtClean="0"/>
              <a:t>5/17/23</a:t>
            </a:fld>
            <a:endParaRPr lang="en-US"/>
          </a:p>
        </p:txBody>
      </p:sp>
      <p:sp>
        <p:nvSpPr>
          <p:cNvPr id="5" name="Footer Placeholder 4">
            <a:extLst>
              <a:ext uri="{FF2B5EF4-FFF2-40B4-BE49-F238E27FC236}">
                <a16:creationId xmlns:a16="http://schemas.microsoft.com/office/drawing/2014/main" id="{29FE0F24-E6C3-36AE-8528-618E55C022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57D0DA-09BA-A3C3-0A44-5E1A3B7A8FF8}"/>
              </a:ext>
            </a:extLst>
          </p:cNvPr>
          <p:cNvSpPr>
            <a:spLocks noGrp="1"/>
          </p:cNvSpPr>
          <p:nvPr>
            <p:ph type="sldNum" sz="quarter" idx="12"/>
          </p:nvPr>
        </p:nvSpPr>
        <p:spPr/>
        <p:txBody>
          <a:bodyPr/>
          <a:lstStyle/>
          <a:p>
            <a:fld id="{3E33D85A-5149-0C48-B7CB-6B82045D6B05}" type="slidenum">
              <a:rPr lang="en-US" smtClean="0"/>
              <a:t>‹#›</a:t>
            </a:fld>
            <a:endParaRPr lang="en-US"/>
          </a:p>
        </p:txBody>
      </p:sp>
    </p:spTree>
    <p:extLst>
      <p:ext uri="{BB962C8B-B14F-4D97-AF65-F5344CB8AC3E}">
        <p14:creationId xmlns:p14="http://schemas.microsoft.com/office/powerpoint/2010/main" val="1946357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0F260-1A48-D6D7-C237-E140808A7C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B3C053-4F63-131D-8EF5-4F858760C6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226222-04E7-653A-0DE2-DBC0C25D45C9}"/>
              </a:ext>
            </a:extLst>
          </p:cNvPr>
          <p:cNvSpPr>
            <a:spLocks noGrp="1"/>
          </p:cNvSpPr>
          <p:nvPr>
            <p:ph type="dt" sz="half" idx="10"/>
          </p:nvPr>
        </p:nvSpPr>
        <p:spPr/>
        <p:txBody>
          <a:bodyPr/>
          <a:lstStyle/>
          <a:p>
            <a:fld id="{468E5424-F1C0-3247-8887-743C30FFBC12}" type="datetimeFigureOut">
              <a:rPr lang="en-US" smtClean="0"/>
              <a:t>5/17/23</a:t>
            </a:fld>
            <a:endParaRPr lang="en-US"/>
          </a:p>
        </p:txBody>
      </p:sp>
      <p:sp>
        <p:nvSpPr>
          <p:cNvPr id="5" name="Footer Placeholder 4">
            <a:extLst>
              <a:ext uri="{FF2B5EF4-FFF2-40B4-BE49-F238E27FC236}">
                <a16:creationId xmlns:a16="http://schemas.microsoft.com/office/drawing/2014/main" id="{4C4A8E40-165F-A0BF-2F95-F2B9E9287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AE50E5-C23D-FA50-3BBF-20E09B607C32}"/>
              </a:ext>
            </a:extLst>
          </p:cNvPr>
          <p:cNvSpPr>
            <a:spLocks noGrp="1"/>
          </p:cNvSpPr>
          <p:nvPr>
            <p:ph type="sldNum" sz="quarter" idx="12"/>
          </p:nvPr>
        </p:nvSpPr>
        <p:spPr/>
        <p:txBody>
          <a:bodyPr/>
          <a:lstStyle/>
          <a:p>
            <a:fld id="{3E33D85A-5149-0C48-B7CB-6B82045D6B05}" type="slidenum">
              <a:rPr lang="en-US" smtClean="0"/>
              <a:t>‹#›</a:t>
            </a:fld>
            <a:endParaRPr lang="en-US"/>
          </a:p>
        </p:txBody>
      </p:sp>
    </p:spTree>
    <p:extLst>
      <p:ext uri="{BB962C8B-B14F-4D97-AF65-F5344CB8AC3E}">
        <p14:creationId xmlns:p14="http://schemas.microsoft.com/office/powerpoint/2010/main" val="2432321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74928-FF4B-3809-2A76-688A5C1AE5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41B345-60C0-88DF-8923-8E9978E69F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0B4A26-7023-16F2-CDA2-DE92A366D8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EA299B-ED25-AE14-22B7-76FC49E17EA8}"/>
              </a:ext>
            </a:extLst>
          </p:cNvPr>
          <p:cNvSpPr>
            <a:spLocks noGrp="1"/>
          </p:cNvSpPr>
          <p:nvPr>
            <p:ph type="dt" sz="half" idx="10"/>
          </p:nvPr>
        </p:nvSpPr>
        <p:spPr/>
        <p:txBody>
          <a:bodyPr/>
          <a:lstStyle/>
          <a:p>
            <a:fld id="{468E5424-F1C0-3247-8887-743C30FFBC12}" type="datetimeFigureOut">
              <a:rPr lang="en-US" smtClean="0"/>
              <a:t>5/17/23</a:t>
            </a:fld>
            <a:endParaRPr lang="en-US"/>
          </a:p>
        </p:txBody>
      </p:sp>
      <p:sp>
        <p:nvSpPr>
          <p:cNvPr id="6" name="Footer Placeholder 5">
            <a:extLst>
              <a:ext uri="{FF2B5EF4-FFF2-40B4-BE49-F238E27FC236}">
                <a16:creationId xmlns:a16="http://schemas.microsoft.com/office/drawing/2014/main" id="{51C15A17-C34B-6F57-F21E-5789611B5B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E2B247-CCF7-50F5-D480-39DBD7EB5560}"/>
              </a:ext>
            </a:extLst>
          </p:cNvPr>
          <p:cNvSpPr>
            <a:spLocks noGrp="1"/>
          </p:cNvSpPr>
          <p:nvPr>
            <p:ph type="sldNum" sz="quarter" idx="12"/>
          </p:nvPr>
        </p:nvSpPr>
        <p:spPr/>
        <p:txBody>
          <a:bodyPr/>
          <a:lstStyle/>
          <a:p>
            <a:fld id="{3E33D85A-5149-0C48-B7CB-6B82045D6B05}" type="slidenum">
              <a:rPr lang="en-US" smtClean="0"/>
              <a:t>‹#›</a:t>
            </a:fld>
            <a:endParaRPr lang="en-US"/>
          </a:p>
        </p:txBody>
      </p:sp>
    </p:spTree>
    <p:extLst>
      <p:ext uri="{BB962C8B-B14F-4D97-AF65-F5344CB8AC3E}">
        <p14:creationId xmlns:p14="http://schemas.microsoft.com/office/powerpoint/2010/main" val="2272689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31422-AD9B-A79A-7CD4-9CCABB8224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754885-DA90-8A4C-0C68-E436344C36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58CEE0-54E6-3211-9265-4190978A34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C13125-8A7A-B342-1091-9BF31B7A7A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7C2EFC-A01A-02A2-985D-793687C005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8E1FC1-DB0D-6BF8-9A1A-DBB4BAC33EEB}"/>
              </a:ext>
            </a:extLst>
          </p:cNvPr>
          <p:cNvSpPr>
            <a:spLocks noGrp="1"/>
          </p:cNvSpPr>
          <p:nvPr>
            <p:ph type="dt" sz="half" idx="10"/>
          </p:nvPr>
        </p:nvSpPr>
        <p:spPr/>
        <p:txBody>
          <a:bodyPr/>
          <a:lstStyle/>
          <a:p>
            <a:fld id="{468E5424-F1C0-3247-8887-743C30FFBC12}" type="datetimeFigureOut">
              <a:rPr lang="en-US" smtClean="0"/>
              <a:t>5/17/23</a:t>
            </a:fld>
            <a:endParaRPr lang="en-US"/>
          </a:p>
        </p:txBody>
      </p:sp>
      <p:sp>
        <p:nvSpPr>
          <p:cNvPr id="8" name="Footer Placeholder 7">
            <a:extLst>
              <a:ext uri="{FF2B5EF4-FFF2-40B4-BE49-F238E27FC236}">
                <a16:creationId xmlns:a16="http://schemas.microsoft.com/office/drawing/2014/main" id="{93AC257D-76B7-9FBD-E2C4-E9FC4B06CB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B96E0D-CA86-E512-8D2C-78C02CDF2C7B}"/>
              </a:ext>
            </a:extLst>
          </p:cNvPr>
          <p:cNvSpPr>
            <a:spLocks noGrp="1"/>
          </p:cNvSpPr>
          <p:nvPr>
            <p:ph type="sldNum" sz="quarter" idx="12"/>
          </p:nvPr>
        </p:nvSpPr>
        <p:spPr/>
        <p:txBody>
          <a:bodyPr/>
          <a:lstStyle/>
          <a:p>
            <a:fld id="{3E33D85A-5149-0C48-B7CB-6B82045D6B05}" type="slidenum">
              <a:rPr lang="en-US" smtClean="0"/>
              <a:t>‹#›</a:t>
            </a:fld>
            <a:endParaRPr lang="en-US"/>
          </a:p>
        </p:txBody>
      </p:sp>
    </p:spTree>
    <p:extLst>
      <p:ext uri="{BB962C8B-B14F-4D97-AF65-F5344CB8AC3E}">
        <p14:creationId xmlns:p14="http://schemas.microsoft.com/office/powerpoint/2010/main" val="2315618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4D234-4321-C3F6-5DC2-1A697DDD53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FD367A-0AE2-E734-F6EA-D62D37F919D7}"/>
              </a:ext>
            </a:extLst>
          </p:cNvPr>
          <p:cNvSpPr>
            <a:spLocks noGrp="1"/>
          </p:cNvSpPr>
          <p:nvPr>
            <p:ph type="dt" sz="half" idx="10"/>
          </p:nvPr>
        </p:nvSpPr>
        <p:spPr/>
        <p:txBody>
          <a:bodyPr/>
          <a:lstStyle/>
          <a:p>
            <a:fld id="{468E5424-F1C0-3247-8887-743C30FFBC12}" type="datetimeFigureOut">
              <a:rPr lang="en-US" smtClean="0"/>
              <a:t>5/17/23</a:t>
            </a:fld>
            <a:endParaRPr lang="en-US"/>
          </a:p>
        </p:txBody>
      </p:sp>
      <p:sp>
        <p:nvSpPr>
          <p:cNvPr id="4" name="Footer Placeholder 3">
            <a:extLst>
              <a:ext uri="{FF2B5EF4-FFF2-40B4-BE49-F238E27FC236}">
                <a16:creationId xmlns:a16="http://schemas.microsoft.com/office/drawing/2014/main" id="{03074688-581E-D979-089D-A3C1808F01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A4A7A5-FAEF-7845-D48E-FACABEAF26CD}"/>
              </a:ext>
            </a:extLst>
          </p:cNvPr>
          <p:cNvSpPr>
            <a:spLocks noGrp="1"/>
          </p:cNvSpPr>
          <p:nvPr>
            <p:ph type="sldNum" sz="quarter" idx="12"/>
          </p:nvPr>
        </p:nvSpPr>
        <p:spPr/>
        <p:txBody>
          <a:bodyPr/>
          <a:lstStyle/>
          <a:p>
            <a:fld id="{3E33D85A-5149-0C48-B7CB-6B82045D6B05}" type="slidenum">
              <a:rPr lang="en-US" smtClean="0"/>
              <a:t>‹#›</a:t>
            </a:fld>
            <a:endParaRPr lang="en-US"/>
          </a:p>
        </p:txBody>
      </p:sp>
    </p:spTree>
    <p:extLst>
      <p:ext uri="{BB962C8B-B14F-4D97-AF65-F5344CB8AC3E}">
        <p14:creationId xmlns:p14="http://schemas.microsoft.com/office/powerpoint/2010/main" val="2484650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4F883F-8F88-5B7A-46AB-1411040E2955}"/>
              </a:ext>
            </a:extLst>
          </p:cNvPr>
          <p:cNvSpPr>
            <a:spLocks noGrp="1"/>
          </p:cNvSpPr>
          <p:nvPr>
            <p:ph type="dt" sz="half" idx="10"/>
          </p:nvPr>
        </p:nvSpPr>
        <p:spPr/>
        <p:txBody>
          <a:bodyPr/>
          <a:lstStyle/>
          <a:p>
            <a:fld id="{468E5424-F1C0-3247-8887-743C30FFBC12}" type="datetimeFigureOut">
              <a:rPr lang="en-US" smtClean="0"/>
              <a:t>5/17/23</a:t>
            </a:fld>
            <a:endParaRPr lang="en-US"/>
          </a:p>
        </p:txBody>
      </p:sp>
      <p:sp>
        <p:nvSpPr>
          <p:cNvPr id="3" name="Footer Placeholder 2">
            <a:extLst>
              <a:ext uri="{FF2B5EF4-FFF2-40B4-BE49-F238E27FC236}">
                <a16:creationId xmlns:a16="http://schemas.microsoft.com/office/drawing/2014/main" id="{5D302058-2F38-99DE-E805-8CDEBA6A78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6F9245-2745-0CD9-44CD-D2DB05ACAC30}"/>
              </a:ext>
            </a:extLst>
          </p:cNvPr>
          <p:cNvSpPr>
            <a:spLocks noGrp="1"/>
          </p:cNvSpPr>
          <p:nvPr>
            <p:ph type="sldNum" sz="quarter" idx="12"/>
          </p:nvPr>
        </p:nvSpPr>
        <p:spPr/>
        <p:txBody>
          <a:bodyPr/>
          <a:lstStyle/>
          <a:p>
            <a:fld id="{3E33D85A-5149-0C48-B7CB-6B82045D6B05}" type="slidenum">
              <a:rPr lang="en-US" smtClean="0"/>
              <a:t>‹#›</a:t>
            </a:fld>
            <a:endParaRPr lang="en-US"/>
          </a:p>
        </p:txBody>
      </p:sp>
    </p:spTree>
    <p:extLst>
      <p:ext uri="{BB962C8B-B14F-4D97-AF65-F5344CB8AC3E}">
        <p14:creationId xmlns:p14="http://schemas.microsoft.com/office/powerpoint/2010/main" val="2532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1683A-59BA-44DB-B73A-9FECB81D64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DF4A6F-33B2-7298-27A8-F2F210C311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85A795-86A8-0A96-5A71-71AD9519A1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17F6CD-E5EA-CF09-17DD-477932A01C29}"/>
              </a:ext>
            </a:extLst>
          </p:cNvPr>
          <p:cNvSpPr>
            <a:spLocks noGrp="1"/>
          </p:cNvSpPr>
          <p:nvPr>
            <p:ph type="dt" sz="half" idx="10"/>
          </p:nvPr>
        </p:nvSpPr>
        <p:spPr/>
        <p:txBody>
          <a:bodyPr/>
          <a:lstStyle/>
          <a:p>
            <a:fld id="{468E5424-F1C0-3247-8887-743C30FFBC12}" type="datetimeFigureOut">
              <a:rPr lang="en-US" smtClean="0"/>
              <a:t>5/17/23</a:t>
            </a:fld>
            <a:endParaRPr lang="en-US"/>
          </a:p>
        </p:txBody>
      </p:sp>
      <p:sp>
        <p:nvSpPr>
          <p:cNvPr id="6" name="Footer Placeholder 5">
            <a:extLst>
              <a:ext uri="{FF2B5EF4-FFF2-40B4-BE49-F238E27FC236}">
                <a16:creationId xmlns:a16="http://schemas.microsoft.com/office/drawing/2014/main" id="{B6C5256A-C54A-C804-0FC0-1E349F2D7D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9BC54E-27A1-C37F-2F3C-6A5C66F9CD99}"/>
              </a:ext>
            </a:extLst>
          </p:cNvPr>
          <p:cNvSpPr>
            <a:spLocks noGrp="1"/>
          </p:cNvSpPr>
          <p:nvPr>
            <p:ph type="sldNum" sz="quarter" idx="12"/>
          </p:nvPr>
        </p:nvSpPr>
        <p:spPr/>
        <p:txBody>
          <a:bodyPr/>
          <a:lstStyle/>
          <a:p>
            <a:fld id="{3E33D85A-5149-0C48-B7CB-6B82045D6B05}" type="slidenum">
              <a:rPr lang="en-US" smtClean="0"/>
              <a:t>‹#›</a:t>
            </a:fld>
            <a:endParaRPr lang="en-US"/>
          </a:p>
        </p:txBody>
      </p:sp>
    </p:spTree>
    <p:extLst>
      <p:ext uri="{BB962C8B-B14F-4D97-AF65-F5344CB8AC3E}">
        <p14:creationId xmlns:p14="http://schemas.microsoft.com/office/powerpoint/2010/main" val="3176965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356F8-EEF3-55C2-E98F-F7108EB820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41D1D8-7B85-79AF-0BE5-1FE3B3A7E8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C421CA-F18E-E1E7-894B-FDFD4F9212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9096DA-9E70-A077-F55B-2367430F890A}"/>
              </a:ext>
            </a:extLst>
          </p:cNvPr>
          <p:cNvSpPr>
            <a:spLocks noGrp="1"/>
          </p:cNvSpPr>
          <p:nvPr>
            <p:ph type="dt" sz="half" idx="10"/>
          </p:nvPr>
        </p:nvSpPr>
        <p:spPr/>
        <p:txBody>
          <a:bodyPr/>
          <a:lstStyle/>
          <a:p>
            <a:fld id="{468E5424-F1C0-3247-8887-743C30FFBC12}" type="datetimeFigureOut">
              <a:rPr lang="en-US" smtClean="0"/>
              <a:t>5/17/23</a:t>
            </a:fld>
            <a:endParaRPr lang="en-US"/>
          </a:p>
        </p:txBody>
      </p:sp>
      <p:sp>
        <p:nvSpPr>
          <p:cNvPr id="6" name="Footer Placeholder 5">
            <a:extLst>
              <a:ext uri="{FF2B5EF4-FFF2-40B4-BE49-F238E27FC236}">
                <a16:creationId xmlns:a16="http://schemas.microsoft.com/office/drawing/2014/main" id="{B4E75940-7CC8-0E39-3BE3-D37ED6BE04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C6C972-C376-AD99-FD4A-4059A811A3DC}"/>
              </a:ext>
            </a:extLst>
          </p:cNvPr>
          <p:cNvSpPr>
            <a:spLocks noGrp="1"/>
          </p:cNvSpPr>
          <p:nvPr>
            <p:ph type="sldNum" sz="quarter" idx="12"/>
          </p:nvPr>
        </p:nvSpPr>
        <p:spPr/>
        <p:txBody>
          <a:bodyPr/>
          <a:lstStyle/>
          <a:p>
            <a:fld id="{3E33D85A-5149-0C48-B7CB-6B82045D6B05}" type="slidenum">
              <a:rPr lang="en-US" smtClean="0"/>
              <a:t>‹#›</a:t>
            </a:fld>
            <a:endParaRPr lang="en-US"/>
          </a:p>
        </p:txBody>
      </p:sp>
    </p:spTree>
    <p:extLst>
      <p:ext uri="{BB962C8B-B14F-4D97-AF65-F5344CB8AC3E}">
        <p14:creationId xmlns:p14="http://schemas.microsoft.com/office/powerpoint/2010/main" val="3440676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8F6E60-5D46-5FFC-4729-87992D4622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D65765-C825-AA7D-3C5A-F930C6F3D0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86828F-5693-29FC-F60C-FA8ED31ED4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8E5424-F1C0-3247-8887-743C30FFBC12}" type="datetimeFigureOut">
              <a:rPr lang="en-US" smtClean="0"/>
              <a:t>5/17/23</a:t>
            </a:fld>
            <a:endParaRPr lang="en-US"/>
          </a:p>
        </p:txBody>
      </p:sp>
      <p:sp>
        <p:nvSpPr>
          <p:cNvPr id="5" name="Footer Placeholder 4">
            <a:extLst>
              <a:ext uri="{FF2B5EF4-FFF2-40B4-BE49-F238E27FC236}">
                <a16:creationId xmlns:a16="http://schemas.microsoft.com/office/drawing/2014/main" id="{3C19148F-5460-CA47-779B-F55FD21C5A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40AD4C-F668-B151-FE6C-DDD94D57E8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33D85A-5149-0C48-B7CB-6B82045D6B05}" type="slidenum">
              <a:rPr lang="en-US" smtClean="0"/>
              <a:t>‹#›</a:t>
            </a:fld>
            <a:endParaRPr lang="en-US"/>
          </a:p>
        </p:txBody>
      </p:sp>
    </p:spTree>
    <p:extLst>
      <p:ext uri="{BB962C8B-B14F-4D97-AF65-F5344CB8AC3E}">
        <p14:creationId xmlns:p14="http://schemas.microsoft.com/office/powerpoint/2010/main" val="3429649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user.cyverse.org/registe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CEA636D4-B8BB-CF52-7B3A-6585B3CE6D18}"/>
              </a:ext>
            </a:extLst>
          </p:cNvPr>
          <p:cNvPicPr>
            <a:picLocks noChangeAspect="1"/>
          </p:cNvPicPr>
          <p:nvPr/>
        </p:nvPicPr>
        <p:blipFill>
          <a:blip r:embed="rId2"/>
          <a:stretch>
            <a:fillRect/>
          </a:stretch>
        </p:blipFill>
        <p:spPr>
          <a:xfrm>
            <a:off x="2350358" y="1282062"/>
            <a:ext cx="7868680" cy="4871088"/>
          </a:xfrm>
          <a:prstGeom prst="rect">
            <a:avLst/>
          </a:prstGeom>
        </p:spPr>
      </p:pic>
      <p:sp>
        <p:nvSpPr>
          <p:cNvPr id="6" name="Title 1">
            <a:extLst>
              <a:ext uri="{FF2B5EF4-FFF2-40B4-BE49-F238E27FC236}">
                <a16:creationId xmlns:a16="http://schemas.microsoft.com/office/drawing/2014/main" id="{AA8F7A7C-9685-69F3-2EC0-D5BD8D358954}"/>
              </a:ext>
            </a:extLst>
          </p:cNvPr>
          <p:cNvSpPr>
            <a:spLocks noGrp="1"/>
          </p:cNvSpPr>
          <p:nvPr>
            <p:ph type="ctrTitle"/>
          </p:nvPr>
        </p:nvSpPr>
        <p:spPr>
          <a:xfrm>
            <a:off x="214184" y="247179"/>
            <a:ext cx="6792544" cy="780578"/>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l"/>
            <a:r>
              <a:rPr lang="en-US" dirty="0"/>
              <a:t>Set Up </a:t>
            </a:r>
            <a:r>
              <a:rPr lang="en-US" dirty="0" err="1"/>
              <a:t>Cyverse</a:t>
            </a:r>
            <a:r>
              <a:rPr lang="en-US" dirty="0"/>
              <a:t> Account</a:t>
            </a:r>
          </a:p>
        </p:txBody>
      </p:sp>
    </p:spTree>
    <p:extLst>
      <p:ext uri="{BB962C8B-B14F-4D97-AF65-F5344CB8AC3E}">
        <p14:creationId xmlns:p14="http://schemas.microsoft.com/office/powerpoint/2010/main" val="1229158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DE26201A-6B5D-2AD8-91E8-5E84AD972A57}"/>
              </a:ext>
            </a:extLst>
          </p:cNvPr>
          <p:cNvSpPr txBox="1">
            <a:spLocks/>
          </p:cNvSpPr>
          <p:nvPr/>
        </p:nvSpPr>
        <p:spPr>
          <a:xfrm>
            <a:off x="556532" y="643467"/>
            <a:ext cx="11210925" cy="744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ts val="600"/>
              </a:spcAft>
            </a:pPr>
            <a:r>
              <a:rPr lang="en-US" sz="3200" kern="1200">
                <a:solidFill>
                  <a:schemeClr val="bg1"/>
                </a:solidFill>
                <a:latin typeface="+mj-lt"/>
                <a:ea typeface="+mj-ea"/>
                <a:cs typeface="+mj-cs"/>
              </a:rPr>
              <a:t>Paired End Sequencing</a:t>
            </a:r>
          </a:p>
        </p:txBody>
      </p:sp>
      <p:pic>
        <p:nvPicPr>
          <p:cNvPr id="5" name="Picture 4" descr="A picture containing text, font, screenshot, white&#10;&#10;Description automatically generated">
            <a:extLst>
              <a:ext uri="{FF2B5EF4-FFF2-40B4-BE49-F238E27FC236}">
                <a16:creationId xmlns:a16="http://schemas.microsoft.com/office/drawing/2014/main" id="{DDC0443B-2453-E830-6B3C-07B2394BE575}"/>
              </a:ext>
            </a:extLst>
          </p:cNvPr>
          <p:cNvPicPr>
            <a:picLocks noChangeAspect="1"/>
          </p:cNvPicPr>
          <p:nvPr/>
        </p:nvPicPr>
        <p:blipFill>
          <a:blip r:embed="rId2"/>
          <a:stretch>
            <a:fillRect/>
          </a:stretch>
        </p:blipFill>
        <p:spPr>
          <a:xfrm>
            <a:off x="2372102" y="1675227"/>
            <a:ext cx="7447796" cy="4394199"/>
          </a:xfrm>
          <a:prstGeom prst="rect">
            <a:avLst/>
          </a:prstGeom>
        </p:spPr>
      </p:pic>
    </p:spTree>
    <p:extLst>
      <p:ext uri="{BB962C8B-B14F-4D97-AF65-F5344CB8AC3E}">
        <p14:creationId xmlns:p14="http://schemas.microsoft.com/office/powerpoint/2010/main" val="1765160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creenshot, font&#10;&#10;Description automatically generated">
            <a:extLst>
              <a:ext uri="{FF2B5EF4-FFF2-40B4-BE49-F238E27FC236}">
                <a16:creationId xmlns:a16="http://schemas.microsoft.com/office/drawing/2014/main" id="{2244A088-1702-EA18-616A-0F9FF0859265}"/>
              </a:ext>
            </a:extLst>
          </p:cNvPr>
          <p:cNvPicPr>
            <a:picLocks noChangeAspect="1"/>
          </p:cNvPicPr>
          <p:nvPr/>
        </p:nvPicPr>
        <p:blipFill>
          <a:blip r:embed="rId2"/>
          <a:stretch>
            <a:fillRect/>
          </a:stretch>
        </p:blipFill>
        <p:spPr>
          <a:xfrm>
            <a:off x="1717590" y="975756"/>
            <a:ext cx="8563231" cy="5240697"/>
          </a:xfrm>
          <a:prstGeom prst="rect">
            <a:avLst/>
          </a:prstGeom>
        </p:spPr>
      </p:pic>
      <p:sp>
        <p:nvSpPr>
          <p:cNvPr id="6" name="Title 1">
            <a:extLst>
              <a:ext uri="{FF2B5EF4-FFF2-40B4-BE49-F238E27FC236}">
                <a16:creationId xmlns:a16="http://schemas.microsoft.com/office/drawing/2014/main" id="{1BC788FB-432B-8C7F-C5C7-D0D20CE37741}"/>
              </a:ext>
            </a:extLst>
          </p:cNvPr>
          <p:cNvSpPr txBox="1">
            <a:spLocks/>
          </p:cNvSpPr>
          <p:nvPr/>
        </p:nvSpPr>
        <p:spPr>
          <a:xfrm>
            <a:off x="214184" y="247179"/>
            <a:ext cx="2244811" cy="780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err="1"/>
              <a:t>FastQ</a:t>
            </a:r>
            <a:r>
              <a:rPr lang="en-US" dirty="0"/>
              <a:t> file</a:t>
            </a:r>
          </a:p>
        </p:txBody>
      </p:sp>
    </p:spTree>
    <p:extLst>
      <p:ext uri="{BB962C8B-B14F-4D97-AF65-F5344CB8AC3E}">
        <p14:creationId xmlns:p14="http://schemas.microsoft.com/office/powerpoint/2010/main" val="276190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with low confidence">
            <a:extLst>
              <a:ext uri="{FF2B5EF4-FFF2-40B4-BE49-F238E27FC236}">
                <a16:creationId xmlns:a16="http://schemas.microsoft.com/office/drawing/2014/main" id="{D9FB40A1-05FB-09C5-47F3-D449E483AAC6}"/>
              </a:ext>
            </a:extLst>
          </p:cNvPr>
          <p:cNvPicPr>
            <a:picLocks noChangeAspect="1"/>
          </p:cNvPicPr>
          <p:nvPr/>
        </p:nvPicPr>
        <p:blipFill>
          <a:blip r:embed="rId2"/>
          <a:stretch>
            <a:fillRect/>
          </a:stretch>
        </p:blipFill>
        <p:spPr>
          <a:xfrm>
            <a:off x="0" y="267200"/>
            <a:ext cx="12192000" cy="6323600"/>
          </a:xfrm>
          <a:prstGeom prst="rect">
            <a:avLst/>
          </a:prstGeom>
        </p:spPr>
      </p:pic>
      <p:sp>
        <p:nvSpPr>
          <p:cNvPr id="6" name="Rectangle 5">
            <a:extLst>
              <a:ext uri="{FF2B5EF4-FFF2-40B4-BE49-F238E27FC236}">
                <a16:creationId xmlns:a16="http://schemas.microsoft.com/office/drawing/2014/main" id="{78BBB2CE-8E81-ABE8-7EBC-A25C1555F6F6}"/>
              </a:ext>
            </a:extLst>
          </p:cNvPr>
          <p:cNvSpPr/>
          <p:nvPr/>
        </p:nvSpPr>
        <p:spPr>
          <a:xfrm>
            <a:off x="2123268" y="2587083"/>
            <a:ext cx="1921790" cy="652063"/>
          </a:xfrm>
          <a:prstGeom prst="rect">
            <a:avLst/>
          </a:prstGeom>
          <a:noFill/>
          <a:ln w="571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997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with low confidence">
            <a:extLst>
              <a:ext uri="{FF2B5EF4-FFF2-40B4-BE49-F238E27FC236}">
                <a16:creationId xmlns:a16="http://schemas.microsoft.com/office/drawing/2014/main" id="{D9FB40A1-05FB-09C5-47F3-D449E483AAC6}"/>
              </a:ext>
            </a:extLst>
          </p:cNvPr>
          <p:cNvPicPr>
            <a:picLocks noChangeAspect="1"/>
          </p:cNvPicPr>
          <p:nvPr/>
        </p:nvPicPr>
        <p:blipFill>
          <a:blip r:embed="rId2"/>
          <a:stretch>
            <a:fillRect/>
          </a:stretch>
        </p:blipFill>
        <p:spPr>
          <a:xfrm>
            <a:off x="0" y="267200"/>
            <a:ext cx="12192000" cy="6323600"/>
          </a:xfrm>
          <a:prstGeom prst="rect">
            <a:avLst/>
          </a:prstGeom>
        </p:spPr>
      </p:pic>
      <p:sp>
        <p:nvSpPr>
          <p:cNvPr id="6" name="Rectangle 5">
            <a:extLst>
              <a:ext uri="{FF2B5EF4-FFF2-40B4-BE49-F238E27FC236}">
                <a16:creationId xmlns:a16="http://schemas.microsoft.com/office/drawing/2014/main" id="{78BBB2CE-8E81-ABE8-7EBC-A25C1555F6F6}"/>
              </a:ext>
            </a:extLst>
          </p:cNvPr>
          <p:cNvSpPr/>
          <p:nvPr/>
        </p:nvSpPr>
        <p:spPr>
          <a:xfrm>
            <a:off x="2212477" y="3102968"/>
            <a:ext cx="1921790" cy="652063"/>
          </a:xfrm>
          <a:prstGeom prst="rect">
            <a:avLst/>
          </a:prstGeom>
          <a:noFill/>
          <a:ln w="571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9132990-7305-FDAF-48F6-CD2AE36DC4FF}"/>
              </a:ext>
            </a:extLst>
          </p:cNvPr>
          <p:cNvSpPr txBox="1"/>
          <p:nvPr/>
        </p:nvSpPr>
        <p:spPr>
          <a:xfrm>
            <a:off x="4304371" y="3479178"/>
            <a:ext cx="2899317" cy="2862322"/>
          </a:xfrm>
          <a:prstGeom prst="rect">
            <a:avLst/>
          </a:prstGeom>
          <a:solidFill>
            <a:schemeClr val="accent1">
              <a:lumMod val="50000"/>
            </a:schemeClr>
          </a:solidFill>
        </p:spPr>
        <p:txBody>
          <a:bodyPr wrap="square" rtlCol="0">
            <a:spAutoFit/>
          </a:bodyPr>
          <a:lstStyle/>
          <a:p>
            <a:r>
              <a:rPr lang="en-US" b="1" dirty="0">
                <a:solidFill>
                  <a:schemeClr val="bg1"/>
                </a:solidFill>
              </a:rPr>
              <a:t>Demultiplexing:</a:t>
            </a:r>
          </a:p>
          <a:p>
            <a:r>
              <a:rPr lang="en-US" dirty="0">
                <a:solidFill>
                  <a:schemeClr val="bg1"/>
                </a:solidFill>
              </a:rPr>
              <a:t>Demultiplexing refers to the step in which you use the barcode information in order to know which sequences came from which samples. This step will also allow you to determine how many sequences you have for each sample. </a:t>
            </a:r>
          </a:p>
        </p:txBody>
      </p:sp>
    </p:spTree>
    <p:extLst>
      <p:ext uri="{BB962C8B-B14F-4D97-AF65-F5344CB8AC3E}">
        <p14:creationId xmlns:p14="http://schemas.microsoft.com/office/powerpoint/2010/main" val="4149959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with low confidence">
            <a:extLst>
              <a:ext uri="{FF2B5EF4-FFF2-40B4-BE49-F238E27FC236}">
                <a16:creationId xmlns:a16="http://schemas.microsoft.com/office/drawing/2014/main" id="{D9FB40A1-05FB-09C5-47F3-D449E483AAC6}"/>
              </a:ext>
            </a:extLst>
          </p:cNvPr>
          <p:cNvPicPr>
            <a:picLocks noChangeAspect="1"/>
          </p:cNvPicPr>
          <p:nvPr/>
        </p:nvPicPr>
        <p:blipFill>
          <a:blip r:embed="rId2"/>
          <a:stretch>
            <a:fillRect/>
          </a:stretch>
        </p:blipFill>
        <p:spPr>
          <a:xfrm>
            <a:off x="0" y="267200"/>
            <a:ext cx="12192000" cy="6323600"/>
          </a:xfrm>
          <a:prstGeom prst="rect">
            <a:avLst/>
          </a:prstGeom>
        </p:spPr>
      </p:pic>
      <p:sp>
        <p:nvSpPr>
          <p:cNvPr id="6" name="Rectangle 5">
            <a:extLst>
              <a:ext uri="{FF2B5EF4-FFF2-40B4-BE49-F238E27FC236}">
                <a16:creationId xmlns:a16="http://schemas.microsoft.com/office/drawing/2014/main" id="{78BBB2CE-8E81-ABE8-7EBC-A25C1555F6F6}"/>
              </a:ext>
            </a:extLst>
          </p:cNvPr>
          <p:cNvSpPr/>
          <p:nvPr/>
        </p:nvSpPr>
        <p:spPr>
          <a:xfrm>
            <a:off x="2223628" y="3716285"/>
            <a:ext cx="1921790" cy="652063"/>
          </a:xfrm>
          <a:prstGeom prst="rect">
            <a:avLst/>
          </a:prstGeom>
          <a:noFill/>
          <a:ln w="571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9132990-7305-FDAF-48F6-CD2AE36DC4FF}"/>
              </a:ext>
            </a:extLst>
          </p:cNvPr>
          <p:cNvSpPr txBox="1"/>
          <p:nvPr/>
        </p:nvSpPr>
        <p:spPr>
          <a:xfrm>
            <a:off x="4304371" y="3479178"/>
            <a:ext cx="2899317" cy="1754326"/>
          </a:xfrm>
          <a:prstGeom prst="rect">
            <a:avLst/>
          </a:prstGeom>
          <a:solidFill>
            <a:schemeClr val="accent1">
              <a:lumMod val="50000"/>
            </a:schemeClr>
          </a:solidFill>
        </p:spPr>
        <p:txBody>
          <a:bodyPr wrap="square" rtlCol="0">
            <a:spAutoFit/>
          </a:bodyPr>
          <a:lstStyle/>
          <a:p>
            <a:r>
              <a:rPr lang="en-US" b="1" dirty="0">
                <a:solidFill>
                  <a:schemeClr val="bg1"/>
                </a:solidFill>
              </a:rPr>
              <a:t>DADA2</a:t>
            </a:r>
          </a:p>
          <a:p>
            <a:r>
              <a:rPr lang="en-US" dirty="0">
                <a:solidFill>
                  <a:schemeClr val="bg1"/>
                </a:solidFill>
              </a:rPr>
              <a:t>Removes low quality sequence, merges forward and reverse sequences, assigns sequences into clusters based on similarity</a:t>
            </a:r>
          </a:p>
        </p:txBody>
      </p:sp>
    </p:spTree>
    <p:extLst>
      <p:ext uri="{BB962C8B-B14F-4D97-AF65-F5344CB8AC3E}">
        <p14:creationId xmlns:p14="http://schemas.microsoft.com/office/powerpoint/2010/main" val="868564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with low confidence">
            <a:extLst>
              <a:ext uri="{FF2B5EF4-FFF2-40B4-BE49-F238E27FC236}">
                <a16:creationId xmlns:a16="http://schemas.microsoft.com/office/drawing/2014/main" id="{D9FB40A1-05FB-09C5-47F3-D449E483AAC6}"/>
              </a:ext>
            </a:extLst>
          </p:cNvPr>
          <p:cNvPicPr>
            <a:picLocks noChangeAspect="1"/>
          </p:cNvPicPr>
          <p:nvPr/>
        </p:nvPicPr>
        <p:blipFill>
          <a:blip r:embed="rId2"/>
          <a:stretch>
            <a:fillRect/>
          </a:stretch>
        </p:blipFill>
        <p:spPr>
          <a:xfrm>
            <a:off x="0" y="267200"/>
            <a:ext cx="12192000" cy="6323600"/>
          </a:xfrm>
          <a:prstGeom prst="rect">
            <a:avLst/>
          </a:prstGeom>
        </p:spPr>
      </p:pic>
      <p:sp>
        <p:nvSpPr>
          <p:cNvPr id="6" name="Rectangle 5">
            <a:extLst>
              <a:ext uri="{FF2B5EF4-FFF2-40B4-BE49-F238E27FC236}">
                <a16:creationId xmlns:a16="http://schemas.microsoft.com/office/drawing/2014/main" id="{78BBB2CE-8E81-ABE8-7EBC-A25C1555F6F6}"/>
              </a:ext>
            </a:extLst>
          </p:cNvPr>
          <p:cNvSpPr/>
          <p:nvPr/>
        </p:nvSpPr>
        <p:spPr>
          <a:xfrm>
            <a:off x="4267137" y="2591123"/>
            <a:ext cx="1921790" cy="652063"/>
          </a:xfrm>
          <a:prstGeom prst="rect">
            <a:avLst/>
          </a:prstGeom>
          <a:noFill/>
          <a:ln w="571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9132990-7305-FDAF-48F6-CD2AE36DC4FF}"/>
              </a:ext>
            </a:extLst>
          </p:cNvPr>
          <p:cNvSpPr txBox="1"/>
          <p:nvPr/>
        </p:nvSpPr>
        <p:spPr>
          <a:xfrm>
            <a:off x="6378498" y="2505670"/>
            <a:ext cx="2899317" cy="923330"/>
          </a:xfrm>
          <a:prstGeom prst="rect">
            <a:avLst/>
          </a:prstGeom>
          <a:solidFill>
            <a:schemeClr val="accent1">
              <a:lumMod val="50000"/>
            </a:schemeClr>
          </a:solidFill>
        </p:spPr>
        <p:txBody>
          <a:bodyPr wrap="square" rtlCol="0">
            <a:spAutoFit/>
          </a:bodyPr>
          <a:lstStyle/>
          <a:p>
            <a:r>
              <a:rPr lang="en-US" b="1" dirty="0">
                <a:solidFill>
                  <a:schemeClr val="bg1"/>
                </a:solidFill>
              </a:rPr>
              <a:t>Alpha Rarefaction</a:t>
            </a:r>
          </a:p>
          <a:p>
            <a:r>
              <a:rPr lang="en-US" dirty="0">
                <a:solidFill>
                  <a:schemeClr val="bg1"/>
                </a:solidFill>
              </a:rPr>
              <a:t>Adjust for unequal sequencing across samples</a:t>
            </a:r>
          </a:p>
        </p:txBody>
      </p:sp>
    </p:spTree>
    <p:extLst>
      <p:ext uri="{BB962C8B-B14F-4D97-AF65-F5344CB8AC3E}">
        <p14:creationId xmlns:p14="http://schemas.microsoft.com/office/powerpoint/2010/main" val="3268255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with low confidence">
            <a:extLst>
              <a:ext uri="{FF2B5EF4-FFF2-40B4-BE49-F238E27FC236}">
                <a16:creationId xmlns:a16="http://schemas.microsoft.com/office/drawing/2014/main" id="{D9FB40A1-05FB-09C5-47F3-D449E483AAC6}"/>
              </a:ext>
            </a:extLst>
          </p:cNvPr>
          <p:cNvPicPr>
            <a:picLocks noChangeAspect="1"/>
          </p:cNvPicPr>
          <p:nvPr/>
        </p:nvPicPr>
        <p:blipFill>
          <a:blip r:embed="rId2"/>
          <a:stretch>
            <a:fillRect/>
          </a:stretch>
        </p:blipFill>
        <p:spPr>
          <a:xfrm>
            <a:off x="0" y="267200"/>
            <a:ext cx="12192000" cy="6323600"/>
          </a:xfrm>
          <a:prstGeom prst="rect">
            <a:avLst/>
          </a:prstGeom>
        </p:spPr>
      </p:pic>
      <p:sp>
        <p:nvSpPr>
          <p:cNvPr id="6" name="Rectangle 5">
            <a:extLst>
              <a:ext uri="{FF2B5EF4-FFF2-40B4-BE49-F238E27FC236}">
                <a16:creationId xmlns:a16="http://schemas.microsoft.com/office/drawing/2014/main" id="{78BBB2CE-8E81-ABE8-7EBC-A25C1555F6F6}"/>
              </a:ext>
            </a:extLst>
          </p:cNvPr>
          <p:cNvSpPr/>
          <p:nvPr/>
        </p:nvSpPr>
        <p:spPr>
          <a:xfrm>
            <a:off x="6486230" y="2591122"/>
            <a:ext cx="1921790" cy="2850673"/>
          </a:xfrm>
          <a:prstGeom prst="rect">
            <a:avLst/>
          </a:prstGeom>
          <a:noFill/>
          <a:ln w="571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9132990-7305-FDAF-48F6-CD2AE36DC4FF}"/>
              </a:ext>
            </a:extLst>
          </p:cNvPr>
          <p:cNvSpPr txBox="1"/>
          <p:nvPr/>
        </p:nvSpPr>
        <p:spPr>
          <a:xfrm>
            <a:off x="8530683" y="2466640"/>
            <a:ext cx="2899317" cy="3416320"/>
          </a:xfrm>
          <a:prstGeom prst="rect">
            <a:avLst/>
          </a:prstGeom>
          <a:solidFill>
            <a:schemeClr val="accent1">
              <a:lumMod val="50000"/>
            </a:schemeClr>
          </a:solidFill>
        </p:spPr>
        <p:txBody>
          <a:bodyPr wrap="square" rtlCol="0">
            <a:spAutoFit/>
          </a:bodyPr>
          <a:lstStyle/>
          <a:p>
            <a:r>
              <a:rPr lang="en-US" b="1" dirty="0">
                <a:solidFill>
                  <a:schemeClr val="bg1"/>
                </a:solidFill>
              </a:rPr>
              <a:t>Characterizing Diversity</a:t>
            </a:r>
          </a:p>
          <a:p>
            <a:r>
              <a:rPr lang="en-US" dirty="0">
                <a:solidFill>
                  <a:schemeClr val="bg1"/>
                </a:solidFill>
              </a:rPr>
              <a:t>This will cluster your sequence based on similarity and assign them to a bacterial taxon. You can look at some aspects of alpha diversity (within samples) and beta diversity (between samples) here, though you will have more more flexibility to do that later using a different tool. </a:t>
            </a:r>
          </a:p>
        </p:txBody>
      </p:sp>
    </p:spTree>
    <p:extLst>
      <p:ext uri="{BB962C8B-B14F-4D97-AF65-F5344CB8AC3E}">
        <p14:creationId xmlns:p14="http://schemas.microsoft.com/office/powerpoint/2010/main" val="4203729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82218A5D-EE30-53DD-6115-4B3BE27CDBEA}"/>
              </a:ext>
            </a:extLst>
          </p:cNvPr>
          <p:cNvSpPr txBox="1">
            <a:spLocks/>
          </p:cNvSpPr>
          <p:nvPr/>
        </p:nvSpPr>
        <p:spPr>
          <a:xfrm>
            <a:off x="556532" y="643467"/>
            <a:ext cx="11210925" cy="744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ts val="600"/>
              </a:spcAft>
            </a:pPr>
            <a:r>
              <a:rPr lang="en-US" sz="3200" kern="1200" dirty="0">
                <a:solidFill>
                  <a:schemeClr val="bg1"/>
                </a:solidFill>
                <a:latin typeface="+mj-lt"/>
                <a:ea typeface="+mj-ea"/>
                <a:cs typeface="+mj-cs"/>
              </a:rPr>
              <a:t>Level-5 Taxonomy Table</a:t>
            </a:r>
          </a:p>
        </p:txBody>
      </p:sp>
      <p:pic>
        <p:nvPicPr>
          <p:cNvPr id="5" name="Picture 4">
            <a:extLst>
              <a:ext uri="{FF2B5EF4-FFF2-40B4-BE49-F238E27FC236}">
                <a16:creationId xmlns:a16="http://schemas.microsoft.com/office/drawing/2014/main" id="{8D36C86E-FF7D-4594-4DFF-C1D81B21D594}"/>
              </a:ext>
            </a:extLst>
          </p:cNvPr>
          <p:cNvPicPr>
            <a:picLocks noChangeAspect="1"/>
          </p:cNvPicPr>
          <p:nvPr/>
        </p:nvPicPr>
        <p:blipFill>
          <a:blip r:embed="rId2"/>
          <a:stretch>
            <a:fillRect/>
          </a:stretch>
        </p:blipFill>
        <p:spPr>
          <a:xfrm>
            <a:off x="348999" y="2355742"/>
            <a:ext cx="15540564" cy="1787164"/>
          </a:xfrm>
          <a:prstGeom prst="rect">
            <a:avLst/>
          </a:prstGeom>
        </p:spPr>
      </p:pic>
      <p:sp>
        <p:nvSpPr>
          <p:cNvPr id="8" name="TextBox 7">
            <a:extLst>
              <a:ext uri="{FF2B5EF4-FFF2-40B4-BE49-F238E27FC236}">
                <a16:creationId xmlns:a16="http://schemas.microsoft.com/office/drawing/2014/main" id="{A86038A6-2B93-C247-F9B7-78AA94646E72}"/>
              </a:ext>
            </a:extLst>
          </p:cNvPr>
          <p:cNvSpPr txBox="1"/>
          <p:nvPr/>
        </p:nvSpPr>
        <p:spPr>
          <a:xfrm>
            <a:off x="348998" y="4436533"/>
            <a:ext cx="5561147" cy="1384995"/>
          </a:xfrm>
          <a:prstGeom prst="rect">
            <a:avLst/>
          </a:prstGeom>
          <a:solidFill>
            <a:schemeClr val="accent1">
              <a:lumMod val="75000"/>
            </a:schemeClr>
          </a:solidFill>
        </p:spPr>
        <p:txBody>
          <a:bodyPr wrap="square" rtlCol="0">
            <a:spAutoFit/>
          </a:bodyPr>
          <a:lstStyle/>
          <a:p>
            <a:r>
              <a:rPr lang="en-US" sz="2800" dirty="0">
                <a:solidFill>
                  <a:schemeClr val="bg1"/>
                </a:solidFill>
              </a:rPr>
              <a:t>This is the file that can be downloaded after data processing in </a:t>
            </a:r>
            <a:r>
              <a:rPr lang="en-US" sz="2800" dirty="0" err="1">
                <a:solidFill>
                  <a:schemeClr val="bg1"/>
                </a:solidFill>
              </a:rPr>
              <a:t>DNAsubway</a:t>
            </a:r>
            <a:r>
              <a:rPr lang="en-US" sz="2800" dirty="0">
                <a:solidFill>
                  <a:schemeClr val="bg1"/>
                </a:solidFill>
              </a:rPr>
              <a:t>.</a:t>
            </a:r>
          </a:p>
        </p:txBody>
      </p:sp>
    </p:spTree>
    <p:extLst>
      <p:ext uri="{BB962C8B-B14F-4D97-AF65-F5344CB8AC3E}">
        <p14:creationId xmlns:p14="http://schemas.microsoft.com/office/powerpoint/2010/main" val="2604083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82218A5D-EE30-53DD-6115-4B3BE27CDBEA}"/>
              </a:ext>
            </a:extLst>
          </p:cNvPr>
          <p:cNvSpPr txBox="1">
            <a:spLocks/>
          </p:cNvSpPr>
          <p:nvPr/>
        </p:nvSpPr>
        <p:spPr>
          <a:xfrm>
            <a:off x="556532" y="643467"/>
            <a:ext cx="11210925" cy="744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ts val="600"/>
              </a:spcAft>
            </a:pPr>
            <a:r>
              <a:rPr lang="en-US" sz="3200" kern="1200" dirty="0">
                <a:solidFill>
                  <a:schemeClr val="bg1"/>
                </a:solidFill>
                <a:latin typeface="+mj-lt"/>
                <a:ea typeface="+mj-ea"/>
                <a:cs typeface="+mj-cs"/>
              </a:rPr>
              <a:t>Metadata</a:t>
            </a:r>
          </a:p>
        </p:txBody>
      </p:sp>
      <p:pic>
        <p:nvPicPr>
          <p:cNvPr id="3" name="Picture 2" descr="A screenshot of a computer&#10;&#10;Description automatically generated with low confidence">
            <a:extLst>
              <a:ext uri="{FF2B5EF4-FFF2-40B4-BE49-F238E27FC236}">
                <a16:creationId xmlns:a16="http://schemas.microsoft.com/office/drawing/2014/main" id="{B8043D4A-EB83-7FDE-4EC8-AF3C16AE75F3}"/>
              </a:ext>
            </a:extLst>
          </p:cNvPr>
          <p:cNvPicPr>
            <a:picLocks noChangeAspect="1"/>
          </p:cNvPicPr>
          <p:nvPr/>
        </p:nvPicPr>
        <p:blipFill>
          <a:blip r:embed="rId2"/>
          <a:stretch>
            <a:fillRect/>
          </a:stretch>
        </p:blipFill>
        <p:spPr>
          <a:xfrm>
            <a:off x="3362701" y="1879600"/>
            <a:ext cx="4417447" cy="3849490"/>
          </a:xfrm>
          <a:prstGeom prst="rect">
            <a:avLst/>
          </a:prstGeom>
        </p:spPr>
      </p:pic>
      <p:sp>
        <p:nvSpPr>
          <p:cNvPr id="7" name="TextBox 6">
            <a:extLst>
              <a:ext uri="{FF2B5EF4-FFF2-40B4-BE49-F238E27FC236}">
                <a16:creationId xmlns:a16="http://schemas.microsoft.com/office/drawing/2014/main" id="{D41D5730-79F3-F083-5163-6F609C4501BD}"/>
              </a:ext>
            </a:extLst>
          </p:cNvPr>
          <p:cNvSpPr txBox="1"/>
          <p:nvPr/>
        </p:nvSpPr>
        <p:spPr>
          <a:xfrm>
            <a:off x="170579" y="5729090"/>
            <a:ext cx="7100016" cy="954107"/>
          </a:xfrm>
          <a:prstGeom prst="rect">
            <a:avLst/>
          </a:prstGeom>
          <a:solidFill>
            <a:schemeClr val="accent1">
              <a:lumMod val="75000"/>
            </a:schemeClr>
          </a:solidFill>
        </p:spPr>
        <p:txBody>
          <a:bodyPr wrap="square" rtlCol="0">
            <a:spAutoFit/>
          </a:bodyPr>
          <a:lstStyle/>
          <a:p>
            <a:r>
              <a:rPr lang="en-US" sz="2800" dirty="0">
                <a:solidFill>
                  <a:schemeClr val="bg1"/>
                </a:solidFill>
              </a:rPr>
              <a:t>You will need to create a simple file like this for your students. Or, you can have them make it. </a:t>
            </a:r>
          </a:p>
        </p:txBody>
      </p:sp>
    </p:spTree>
    <p:extLst>
      <p:ext uri="{BB962C8B-B14F-4D97-AF65-F5344CB8AC3E}">
        <p14:creationId xmlns:p14="http://schemas.microsoft.com/office/powerpoint/2010/main" val="2768818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FA54ABAC-C743-A15D-AA73-84D6A54A5F41}"/>
              </a:ext>
            </a:extLst>
          </p:cNvPr>
          <p:cNvPicPr>
            <a:picLocks noChangeAspect="1"/>
          </p:cNvPicPr>
          <p:nvPr/>
        </p:nvPicPr>
        <p:blipFill>
          <a:blip r:embed="rId2"/>
          <a:stretch>
            <a:fillRect/>
          </a:stretch>
        </p:blipFill>
        <p:spPr>
          <a:xfrm>
            <a:off x="1529650" y="814522"/>
            <a:ext cx="9132699" cy="5813108"/>
          </a:xfrm>
          <a:prstGeom prst="rect">
            <a:avLst/>
          </a:prstGeom>
        </p:spPr>
      </p:pic>
    </p:spTree>
    <p:extLst>
      <p:ext uri="{BB962C8B-B14F-4D97-AF65-F5344CB8AC3E}">
        <p14:creationId xmlns:p14="http://schemas.microsoft.com/office/powerpoint/2010/main" val="3249115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BEF41-92C3-AA9B-02BC-9C67E3D00ADA}"/>
              </a:ext>
            </a:extLst>
          </p:cNvPr>
          <p:cNvSpPr>
            <a:spLocks noGrp="1"/>
          </p:cNvSpPr>
          <p:nvPr>
            <p:ph type="ctrTitle"/>
          </p:nvPr>
        </p:nvSpPr>
        <p:spPr>
          <a:xfrm>
            <a:off x="214184" y="247179"/>
            <a:ext cx="6792544" cy="780578"/>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l"/>
            <a:r>
              <a:rPr lang="en-US" dirty="0"/>
              <a:t>Set Up </a:t>
            </a:r>
            <a:r>
              <a:rPr lang="en-US" dirty="0" err="1"/>
              <a:t>Cyverse</a:t>
            </a:r>
            <a:r>
              <a:rPr lang="en-US" dirty="0"/>
              <a:t> Account</a:t>
            </a:r>
          </a:p>
        </p:txBody>
      </p:sp>
      <p:sp>
        <p:nvSpPr>
          <p:cNvPr id="3" name="Subtitle 2">
            <a:extLst>
              <a:ext uri="{FF2B5EF4-FFF2-40B4-BE49-F238E27FC236}">
                <a16:creationId xmlns:a16="http://schemas.microsoft.com/office/drawing/2014/main" id="{C942AA08-D4E8-936B-E16B-278A58499F93}"/>
              </a:ext>
            </a:extLst>
          </p:cNvPr>
          <p:cNvSpPr>
            <a:spLocks noGrp="1"/>
          </p:cNvSpPr>
          <p:nvPr>
            <p:ph type="subTitle" idx="1"/>
          </p:nvPr>
        </p:nvSpPr>
        <p:spPr>
          <a:xfrm>
            <a:off x="1524000" y="1145754"/>
            <a:ext cx="9144000" cy="4112046"/>
          </a:xfrm>
        </p:spPr>
        <p:txBody>
          <a:bodyPr>
            <a:noAutofit/>
          </a:bodyPr>
          <a:lstStyle/>
          <a:p>
            <a:pPr marL="514350" indent="-514350" algn="l">
              <a:buFont typeface="+mj-lt"/>
              <a:buAutoNum type="arabicPeriod"/>
            </a:pPr>
            <a:r>
              <a:rPr lang="en-US" sz="2800" dirty="0">
                <a:effectLst/>
                <a:latin typeface="Arial" panose="020B0604020202020204" pitchFamily="34" charset="0"/>
                <a:ea typeface="Calibri" panose="020F0502020204030204" pitchFamily="34" charset="0"/>
              </a:rPr>
              <a:t>Go to </a:t>
            </a:r>
            <a:r>
              <a:rPr lang="en-US" sz="2800" dirty="0">
                <a:effectLst/>
                <a:latin typeface="Arial" panose="020B0604020202020204" pitchFamily="34" charset="0"/>
                <a:ea typeface="Calibri" panose="020F0502020204030204" pitchFamily="34" charset="0"/>
                <a:hlinkClick r:id="rId3"/>
              </a:rPr>
              <a:t>https://user.cyverse.org/register</a:t>
            </a:r>
            <a:r>
              <a:rPr lang="en-US" sz="2800" dirty="0">
                <a:effectLst/>
                <a:latin typeface="Arial" panose="020B0604020202020204" pitchFamily="34" charset="0"/>
                <a:ea typeface="Calibri" panose="020F0502020204030204" pitchFamily="34" charset="0"/>
              </a:rPr>
              <a:t>. To avoid glitches, the Chrome browser is recommended.</a:t>
            </a:r>
          </a:p>
          <a:p>
            <a:pPr marL="514350" indent="-514350" algn="l">
              <a:buFont typeface="+mj-lt"/>
              <a:buAutoNum type="arabicPeriod"/>
            </a:pPr>
            <a:r>
              <a:rPr lang="en-US" sz="2800" dirty="0">
                <a:effectLst/>
                <a:latin typeface="Arial" panose="020B0604020202020204" pitchFamily="34" charset="0"/>
                <a:ea typeface="Calibri" panose="020F0502020204030204" pitchFamily="34" charset="0"/>
              </a:rPr>
              <a:t>Fill in the requested information to create your account. Make sure to use your primary work email address. Put this emai</a:t>
            </a:r>
            <a:r>
              <a:rPr lang="en-US" sz="2800" dirty="0">
                <a:latin typeface="Arial" panose="020B0604020202020204" pitchFamily="34" charset="0"/>
                <a:ea typeface="Calibri" panose="020F0502020204030204" pitchFamily="34" charset="0"/>
              </a:rPr>
              <a:t>l in the chat, so we know what email you used to set up your account. </a:t>
            </a:r>
            <a:endParaRPr lang="en-US" sz="2800" dirty="0">
              <a:effectLst/>
              <a:latin typeface="Arial" panose="020B0604020202020204" pitchFamily="34" charset="0"/>
              <a:ea typeface="Calibri" panose="020F0502020204030204" pitchFamily="34" charset="0"/>
            </a:endParaRPr>
          </a:p>
          <a:p>
            <a:pPr marL="514350" indent="-514350" algn="l">
              <a:buFont typeface="+mj-lt"/>
              <a:buAutoNum type="arabicPeriod"/>
            </a:pPr>
            <a:r>
              <a:rPr lang="en-US" sz="2800" dirty="0">
                <a:effectLst/>
                <a:latin typeface="Arial" panose="020B0604020202020204" pitchFamily="34" charset="0"/>
                <a:ea typeface="Calibri" panose="020F0502020204030204" pitchFamily="34" charset="0"/>
              </a:rPr>
              <a:t>An email will be sent to your university address. This email will contain a link to confirm that the email address used was valid. Check your email and follow the steps contained in the email to confirm your address.</a:t>
            </a:r>
          </a:p>
          <a:p>
            <a:pPr marL="514350" indent="-514350" algn="l">
              <a:buFont typeface="+mj-lt"/>
              <a:buAutoNum type="arabicPeriod"/>
            </a:pPr>
            <a:r>
              <a:rPr lang="en-US" sz="2800" dirty="0">
                <a:effectLst/>
                <a:latin typeface="Arial" panose="020B0604020202020204" pitchFamily="34" charset="0"/>
                <a:ea typeface="Calibri" panose="020F0502020204030204" pitchFamily="34" charset="0"/>
              </a:rPr>
              <a:t>Once you confirm your email address, you will be directed to create a password for your new account.</a:t>
            </a:r>
          </a:p>
        </p:txBody>
      </p:sp>
    </p:spTree>
    <p:extLst>
      <p:ext uri="{BB962C8B-B14F-4D97-AF65-F5344CB8AC3E}">
        <p14:creationId xmlns:p14="http://schemas.microsoft.com/office/powerpoint/2010/main" val="1332897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82218A5D-EE30-53DD-6115-4B3BE27CDBEA}"/>
              </a:ext>
            </a:extLst>
          </p:cNvPr>
          <p:cNvSpPr txBox="1">
            <a:spLocks/>
          </p:cNvSpPr>
          <p:nvPr/>
        </p:nvSpPr>
        <p:spPr>
          <a:xfrm>
            <a:off x="556532" y="643467"/>
            <a:ext cx="11210925" cy="744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ts val="600"/>
              </a:spcAft>
            </a:pPr>
            <a:r>
              <a:rPr lang="en-US" sz="3200" kern="1200">
                <a:solidFill>
                  <a:schemeClr val="bg1"/>
                </a:solidFill>
                <a:latin typeface="+mj-lt"/>
                <a:ea typeface="+mj-ea"/>
                <a:cs typeface="+mj-cs"/>
              </a:rPr>
              <a:t>Transposed Level 5 File</a:t>
            </a:r>
            <a:endParaRPr lang="en-US" sz="3200" kern="1200" dirty="0">
              <a:solidFill>
                <a:schemeClr val="bg1"/>
              </a:solidFill>
              <a:latin typeface="+mj-lt"/>
              <a:ea typeface="+mj-ea"/>
              <a:cs typeface="+mj-cs"/>
            </a:endParaRPr>
          </a:p>
        </p:txBody>
      </p:sp>
      <p:pic>
        <p:nvPicPr>
          <p:cNvPr id="4" name="Picture 3" descr="A screenshot of a table&#10;&#10;Description automatically generated with low confidence">
            <a:extLst>
              <a:ext uri="{FF2B5EF4-FFF2-40B4-BE49-F238E27FC236}">
                <a16:creationId xmlns:a16="http://schemas.microsoft.com/office/drawing/2014/main" id="{7958AA33-3BDB-938D-0994-FE31513D3D70}"/>
              </a:ext>
            </a:extLst>
          </p:cNvPr>
          <p:cNvPicPr>
            <a:picLocks noChangeAspect="1"/>
          </p:cNvPicPr>
          <p:nvPr/>
        </p:nvPicPr>
        <p:blipFill>
          <a:blip r:embed="rId2"/>
          <a:stretch>
            <a:fillRect/>
          </a:stretch>
        </p:blipFill>
        <p:spPr>
          <a:xfrm>
            <a:off x="325808" y="1582237"/>
            <a:ext cx="4354680" cy="6912194"/>
          </a:xfrm>
          <a:prstGeom prst="rect">
            <a:avLst/>
          </a:prstGeom>
        </p:spPr>
      </p:pic>
      <p:sp>
        <p:nvSpPr>
          <p:cNvPr id="5" name="TextBox 4">
            <a:extLst>
              <a:ext uri="{FF2B5EF4-FFF2-40B4-BE49-F238E27FC236}">
                <a16:creationId xmlns:a16="http://schemas.microsoft.com/office/drawing/2014/main" id="{6A229AE7-0FDC-86BC-5FEA-9021D2769174}"/>
              </a:ext>
            </a:extLst>
          </p:cNvPr>
          <p:cNvSpPr txBox="1"/>
          <p:nvPr/>
        </p:nvSpPr>
        <p:spPr>
          <a:xfrm>
            <a:off x="5276039" y="2856224"/>
            <a:ext cx="5384527" cy="2246769"/>
          </a:xfrm>
          <a:prstGeom prst="rect">
            <a:avLst/>
          </a:prstGeom>
          <a:solidFill>
            <a:schemeClr val="accent1">
              <a:lumMod val="75000"/>
            </a:schemeClr>
          </a:solidFill>
        </p:spPr>
        <p:txBody>
          <a:bodyPr wrap="square" rtlCol="0">
            <a:spAutoFit/>
          </a:bodyPr>
          <a:lstStyle/>
          <a:p>
            <a:r>
              <a:rPr lang="en-US" sz="2800" dirty="0">
                <a:solidFill>
                  <a:schemeClr val="bg1"/>
                </a:solidFill>
              </a:rPr>
              <a:t>Instructions of how to convert the Level-5 taxonomy table output from </a:t>
            </a:r>
            <a:r>
              <a:rPr lang="en-US" sz="2800" dirty="0" err="1">
                <a:solidFill>
                  <a:schemeClr val="bg1"/>
                </a:solidFill>
              </a:rPr>
              <a:t>DNAsubway</a:t>
            </a:r>
            <a:r>
              <a:rPr lang="en-US" sz="2800" dirty="0">
                <a:solidFill>
                  <a:schemeClr val="bg1"/>
                </a:solidFill>
              </a:rPr>
              <a:t> to this format is at beginning of the </a:t>
            </a:r>
            <a:r>
              <a:rPr lang="en-US" sz="2800" dirty="0" err="1">
                <a:solidFill>
                  <a:schemeClr val="bg1"/>
                </a:solidFill>
              </a:rPr>
              <a:t>Rshiny</a:t>
            </a:r>
            <a:r>
              <a:rPr lang="en-US" sz="2800" dirty="0">
                <a:solidFill>
                  <a:schemeClr val="bg1"/>
                </a:solidFill>
              </a:rPr>
              <a:t> App tutorial.</a:t>
            </a:r>
          </a:p>
        </p:txBody>
      </p:sp>
    </p:spTree>
    <p:extLst>
      <p:ext uri="{BB962C8B-B14F-4D97-AF65-F5344CB8AC3E}">
        <p14:creationId xmlns:p14="http://schemas.microsoft.com/office/powerpoint/2010/main" val="3713726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BEF41-92C3-AA9B-02BC-9C67E3D00ADA}"/>
              </a:ext>
            </a:extLst>
          </p:cNvPr>
          <p:cNvSpPr>
            <a:spLocks noGrp="1"/>
          </p:cNvSpPr>
          <p:nvPr>
            <p:ph type="ctrTitle"/>
          </p:nvPr>
        </p:nvSpPr>
        <p:spPr>
          <a:xfrm>
            <a:off x="214184" y="247179"/>
            <a:ext cx="3267146" cy="780578"/>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l"/>
            <a:r>
              <a:rPr lang="en-US" dirty="0"/>
              <a:t>Homework</a:t>
            </a:r>
          </a:p>
        </p:txBody>
      </p:sp>
      <p:sp>
        <p:nvSpPr>
          <p:cNvPr id="3" name="Subtitle 2">
            <a:extLst>
              <a:ext uri="{FF2B5EF4-FFF2-40B4-BE49-F238E27FC236}">
                <a16:creationId xmlns:a16="http://schemas.microsoft.com/office/drawing/2014/main" id="{C942AA08-D4E8-936B-E16B-278A58499F93}"/>
              </a:ext>
            </a:extLst>
          </p:cNvPr>
          <p:cNvSpPr>
            <a:spLocks noGrp="1"/>
          </p:cNvSpPr>
          <p:nvPr>
            <p:ph type="subTitle" idx="1"/>
          </p:nvPr>
        </p:nvSpPr>
        <p:spPr>
          <a:xfrm>
            <a:off x="1524000" y="1145754"/>
            <a:ext cx="9144000" cy="4112046"/>
          </a:xfrm>
        </p:spPr>
        <p:txBody>
          <a:bodyPr>
            <a:noAutofit/>
          </a:bodyPr>
          <a:lstStyle/>
          <a:p>
            <a:pPr marL="457200" indent="-457200" algn="l">
              <a:buFont typeface="Arial" panose="020B0604020202020204" pitchFamily="34" charset="0"/>
              <a:buChar char="•"/>
            </a:pPr>
            <a:r>
              <a:rPr lang="en-US" sz="2800" dirty="0">
                <a:effectLst/>
                <a:latin typeface="Arial" panose="020B0604020202020204" pitchFamily="34" charset="0"/>
                <a:ea typeface="Calibri" panose="020F0502020204030204" pitchFamily="34" charset="0"/>
              </a:rPr>
              <a:t>Complete the DNA Subway tutorial and download a Level-5 Taxonomy File in csv format from DNA Subway. </a:t>
            </a:r>
          </a:p>
          <a:p>
            <a:pPr marL="457200" indent="-457200" algn="l">
              <a:buFont typeface="Arial" panose="020B0604020202020204" pitchFamily="34" charset="0"/>
              <a:buChar char="•"/>
            </a:pPr>
            <a:r>
              <a:rPr lang="en-US" sz="2800" dirty="0">
                <a:effectLst/>
                <a:latin typeface="Arial" panose="020B0604020202020204" pitchFamily="34" charset="0"/>
                <a:ea typeface="Calibri" panose="020F0502020204030204" pitchFamily="34" charset="0"/>
              </a:rPr>
              <a:t>Read the </a:t>
            </a:r>
            <a:r>
              <a:rPr lang="en-US" sz="2800" dirty="0" err="1">
                <a:effectLst/>
                <a:latin typeface="Arial" panose="020B0604020202020204" pitchFamily="34" charset="0"/>
                <a:ea typeface="Calibri" panose="020F0502020204030204" pitchFamily="34" charset="0"/>
              </a:rPr>
              <a:t>RShiny</a:t>
            </a:r>
            <a:r>
              <a:rPr lang="en-US" sz="2800" dirty="0">
                <a:effectLst/>
                <a:latin typeface="Arial" panose="020B0604020202020204" pitchFamily="34" charset="0"/>
                <a:ea typeface="Calibri" panose="020F0502020204030204" pitchFamily="34" charset="0"/>
              </a:rPr>
              <a:t> </a:t>
            </a:r>
            <a:r>
              <a:rPr lang="en-US" sz="2800" dirty="0" err="1">
                <a:effectLst/>
                <a:latin typeface="Arial" panose="020B0604020202020204" pitchFamily="34" charset="0"/>
                <a:ea typeface="Calibri" panose="020F0502020204030204" pitchFamily="34" charset="0"/>
              </a:rPr>
              <a:t>BeanBeetleMicrobiome</a:t>
            </a:r>
            <a:r>
              <a:rPr lang="en-US" sz="2800" dirty="0">
                <a:effectLst/>
                <a:latin typeface="Arial" panose="020B0604020202020204" pitchFamily="34" charset="0"/>
                <a:ea typeface="Calibri" panose="020F0502020204030204" pitchFamily="34" charset="0"/>
              </a:rPr>
              <a:t> Tutorial and perform that analysis using the sample dataset. If you were unable to complete the DNA Subway analysis, you can download the files that you will need from the workshop schedule. </a:t>
            </a:r>
          </a:p>
          <a:p>
            <a:pPr marL="457200" indent="-457200" algn="l">
              <a:buFont typeface="Arial" panose="020B0604020202020204" pitchFamily="34" charset="0"/>
              <a:buChar char="•"/>
            </a:pPr>
            <a:r>
              <a:rPr lang="en-US" sz="2800" dirty="0">
                <a:effectLst/>
                <a:latin typeface="Arial" panose="020B0604020202020204" pitchFamily="34" charset="0"/>
                <a:ea typeface="Calibri" panose="020F0502020204030204" pitchFamily="34" charset="0"/>
              </a:rPr>
              <a:t>Discuss your implementation plans with your institutional partner and list the potential barriers you may have in your implementation. Each team should prepare one slide to present your implementation plan using template linked on </a:t>
            </a:r>
            <a:r>
              <a:rPr lang="en-US" sz="2800">
                <a:effectLst/>
                <a:latin typeface="Arial" panose="020B0604020202020204" pitchFamily="34" charset="0"/>
                <a:ea typeface="Calibri" panose="020F0502020204030204" pitchFamily="34" charset="0"/>
              </a:rPr>
              <a:t>workshop schedule.</a:t>
            </a:r>
            <a:endParaRPr lang="en-US" sz="28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40567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0F69E-6251-0B31-4B35-24108E68D186}"/>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Extra Material: Details of DADA2</a:t>
            </a:r>
          </a:p>
        </p:txBody>
      </p:sp>
      <p:pic>
        <p:nvPicPr>
          <p:cNvPr id="4" name="Picture 4" descr="Error-free next-generation DNA sequencing pioneered | Research | Chemistry  World">
            <a:extLst>
              <a:ext uri="{FF2B5EF4-FFF2-40B4-BE49-F238E27FC236}">
                <a16:creationId xmlns:a16="http://schemas.microsoft.com/office/drawing/2014/main" id="{DEE35A05-8EF4-BC16-1634-F78048F994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6585"/>
          <a:stretch/>
        </p:blipFill>
        <p:spPr bwMode="auto">
          <a:xfrm>
            <a:off x="4921026" y="961812"/>
            <a:ext cx="5423346" cy="4930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862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87EB2-7E7E-6A44-BB64-DFCBC81516D5}"/>
              </a:ext>
            </a:extLst>
          </p:cNvPr>
          <p:cNvSpPr>
            <a:spLocks noGrp="1"/>
          </p:cNvSpPr>
          <p:nvPr>
            <p:ph type="title"/>
          </p:nvPr>
        </p:nvSpPr>
        <p:spPr/>
        <p:txBody>
          <a:bodyPr/>
          <a:lstStyle/>
          <a:p>
            <a:r>
              <a:rPr lang="en-US" dirty="0"/>
              <a:t>DADA2 </a:t>
            </a:r>
            <a:br>
              <a:rPr lang="en-US" dirty="0"/>
            </a:br>
            <a:r>
              <a:rPr lang="en-US" dirty="0"/>
              <a:t>(Divisive Amplicon Denoising Algorithm) </a:t>
            </a:r>
          </a:p>
        </p:txBody>
      </p:sp>
      <p:sp>
        <p:nvSpPr>
          <p:cNvPr id="5" name="TextBox 4">
            <a:extLst>
              <a:ext uri="{FF2B5EF4-FFF2-40B4-BE49-F238E27FC236}">
                <a16:creationId xmlns:a16="http://schemas.microsoft.com/office/drawing/2014/main" id="{2C3B190E-90F9-F349-BF9F-25D1B62DAB20}"/>
              </a:ext>
            </a:extLst>
          </p:cNvPr>
          <p:cNvSpPr txBox="1"/>
          <p:nvPr/>
        </p:nvSpPr>
        <p:spPr>
          <a:xfrm>
            <a:off x="1030013" y="2102069"/>
            <a:ext cx="11125866" cy="3970318"/>
          </a:xfrm>
          <a:prstGeom prst="rect">
            <a:avLst/>
          </a:prstGeom>
          <a:noFill/>
        </p:spPr>
        <p:txBody>
          <a:bodyPr wrap="none" rtlCol="0">
            <a:spAutoFit/>
          </a:bodyPr>
          <a:lstStyle/>
          <a:p>
            <a:pPr marL="285750" indent="-285750">
              <a:buFont typeface="Arial" panose="020B0604020202020204" pitchFamily="34" charset="0"/>
              <a:buChar char="•"/>
            </a:pPr>
            <a:r>
              <a:rPr lang="en-US" sz="3600" dirty="0"/>
              <a:t>Filter and Trim</a:t>
            </a:r>
          </a:p>
          <a:p>
            <a:pPr marL="285750" indent="-285750">
              <a:buFont typeface="Arial" panose="020B0604020202020204" pitchFamily="34" charset="0"/>
              <a:buChar char="•"/>
            </a:pPr>
            <a:r>
              <a:rPr lang="en-US" sz="3600" dirty="0"/>
              <a:t>Dereplicate</a:t>
            </a:r>
          </a:p>
          <a:p>
            <a:pPr marL="285750" indent="-285750">
              <a:buFont typeface="Arial" panose="020B0604020202020204" pitchFamily="34" charset="0"/>
              <a:buChar char="•"/>
            </a:pPr>
            <a:r>
              <a:rPr lang="en-US" sz="3600" dirty="0"/>
              <a:t>Calculate Error rates</a:t>
            </a:r>
          </a:p>
          <a:p>
            <a:pPr marL="285750" indent="-285750">
              <a:buFont typeface="Arial" panose="020B0604020202020204" pitchFamily="34" charset="0"/>
              <a:buChar char="•"/>
            </a:pPr>
            <a:r>
              <a:rPr lang="en-US" sz="3600" dirty="0"/>
              <a:t>Infer sample composition</a:t>
            </a:r>
          </a:p>
          <a:p>
            <a:pPr marL="285750" indent="-285750">
              <a:buFont typeface="Arial" panose="020B0604020202020204" pitchFamily="34" charset="0"/>
              <a:buChar char="•"/>
            </a:pPr>
            <a:r>
              <a:rPr lang="en-US" sz="3600" dirty="0"/>
              <a:t>Merge forward/reverse reads</a:t>
            </a:r>
          </a:p>
          <a:p>
            <a:pPr marL="285750" indent="-285750">
              <a:buFont typeface="Arial" panose="020B0604020202020204" pitchFamily="34" charset="0"/>
              <a:buChar char="•"/>
            </a:pPr>
            <a:r>
              <a:rPr lang="en-US" sz="3600" dirty="0"/>
              <a:t>Remove chimeras</a:t>
            </a:r>
          </a:p>
          <a:p>
            <a:pPr marL="285750" indent="-285750">
              <a:buFont typeface="Arial" panose="020B0604020202020204" pitchFamily="34" charset="0"/>
              <a:buChar char="•"/>
            </a:pPr>
            <a:r>
              <a:rPr lang="en-US" sz="3600" dirty="0"/>
              <a:t>Results in ASV’s (Amplicon Sequence Variants), not OTU’s</a:t>
            </a:r>
          </a:p>
        </p:txBody>
      </p:sp>
    </p:spTree>
    <p:extLst>
      <p:ext uri="{BB962C8B-B14F-4D97-AF65-F5344CB8AC3E}">
        <p14:creationId xmlns:p14="http://schemas.microsoft.com/office/powerpoint/2010/main" val="2586162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1F455-35AB-1E4D-8607-AEFAAE485CB0}"/>
              </a:ext>
            </a:extLst>
          </p:cNvPr>
          <p:cNvSpPr>
            <a:spLocks noGrp="1"/>
          </p:cNvSpPr>
          <p:nvPr>
            <p:ph type="title"/>
          </p:nvPr>
        </p:nvSpPr>
        <p:spPr/>
        <p:txBody>
          <a:bodyPr/>
          <a:lstStyle/>
          <a:p>
            <a:r>
              <a:rPr lang="en-US" dirty="0"/>
              <a:t>Filter and Trim</a:t>
            </a:r>
          </a:p>
        </p:txBody>
      </p:sp>
      <p:sp>
        <p:nvSpPr>
          <p:cNvPr id="3" name="Content Placeholder 2">
            <a:extLst>
              <a:ext uri="{FF2B5EF4-FFF2-40B4-BE49-F238E27FC236}">
                <a16:creationId xmlns:a16="http://schemas.microsoft.com/office/drawing/2014/main" id="{DC37D848-FC27-E44E-9309-B5581B9E4F97}"/>
              </a:ext>
            </a:extLst>
          </p:cNvPr>
          <p:cNvSpPr>
            <a:spLocks noGrp="1"/>
          </p:cNvSpPr>
          <p:nvPr>
            <p:ph idx="1"/>
          </p:nvPr>
        </p:nvSpPr>
        <p:spPr/>
        <p:txBody>
          <a:bodyPr/>
          <a:lstStyle/>
          <a:p>
            <a:r>
              <a:rPr lang="en-US" dirty="0"/>
              <a:t>Filtering removes low quality sequences from the dataset </a:t>
            </a:r>
          </a:p>
          <a:p>
            <a:pPr lvl="1"/>
            <a:r>
              <a:rPr lang="en-US" dirty="0"/>
              <a:t>Short sequences</a:t>
            </a:r>
          </a:p>
          <a:p>
            <a:pPr lvl="1"/>
            <a:r>
              <a:rPr lang="en-US" dirty="0"/>
              <a:t>Sequences with too many low quality base pairs</a:t>
            </a:r>
          </a:p>
          <a:p>
            <a:r>
              <a:rPr lang="en-US" dirty="0"/>
              <a:t>Trimming trims the forward and reverse reads based on user parameters </a:t>
            </a:r>
          </a:p>
        </p:txBody>
      </p:sp>
    </p:spTree>
    <p:extLst>
      <p:ext uri="{BB962C8B-B14F-4D97-AF65-F5344CB8AC3E}">
        <p14:creationId xmlns:p14="http://schemas.microsoft.com/office/powerpoint/2010/main" val="3166758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DDBF8-C4A3-354A-A0CD-615144E7C81B}"/>
              </a:ext>
            </a:extLst>
          </p:cNvPr>
          <p:cNvSpPr>
            <a:spLocks noGrp="1"/>
          </p:cNvSpPr>
          <p:nvPr>
            <p:ph type="title"/>
          </p:nvPr>
        </p:nvSpPr>
        <p:spPr/>
        <p:txBody>
          <a:bodyPr/>
          <a:lstStyle/>
          <a:p>
            <a:r>
              <a:rPr lang="en-US" dirty="0"/>
              <a:t>Dereplication</a:t>
            </a:r>
          </a:p>
        </p:txBody>
      </p:sp>
      <p:sp>
        <p:nvSpPr>
          <p:cNvPr id="3" name="Content Placeholder 2">
            <a:extLst>
              <a:ext uri="{FF2B5EF4-FFF2-40B4-BE49-F238E27FC236}">
                <a16:creationId xmlns:a16="http://schemas.microsoft.com/office/drawing/2014/main" id="{998EB0DA-32FC-CA46-8333-8078D8D9B105}"/>
              </a:ext>
            </a:extLst>
          </p:cNvPr>
          <p:cNvSpPr>
            <a:spLocks noGrp="1"/>
          </p:cNvSpPr>
          <p:nvPr>
            <p:ph idx="1"/>
          </p:nvPr>
        </p:nvSpPr>
        <p:spPr/>
        <p:txBody>
          <a:bodyPr/>
          <a:lstStyle/>
          <a:p>
            <a:r>
              <a:rPr lang="en-US" dirty="0"/>
              <a:t>The raw data has hundreds of thousands/millions of sequences. Many of them are exact replicas of each other.</a:t>
            </a:r>
          </a:p>
          <a:p>
            <a:r>
              <a:rPr lang="en-US" dirty="0"/>
              <a:t>Processing so many sequences is computationally intensive</a:t>
            </a:r>
          </a:p>
          <a:p>
            <a:r>
              <a:rPr lang="en-US" dirty="0"/>
              <a:t>Dereplication identifies and counts replicate sequences, then creates a new dataset with only 1 copy (or 1 representative sequence) along with with the count value of that sequence. </a:t>
            </a:r>
          </a:p>
        </p:txBody>
      </p:sp>
    </p:spTree>
    <p:extLst>
      <p:ext uri="{BB962C8B-B14F-4D97-AF65-F5344CB8AC3E}">
        <p14:creationId xmlns:p14="http://schemas.microsoft.com/office/powerpoint/2010/main" val="2073664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C295-0757-BC43-8E67-23B0F1F8BEF2}"/>
              </a:ext>
            </a:extLst>
          </p:cNvPr>
          <p:cNvSpPr>
            <a:spLocks noGrp="1"/>
          </p:cNvSpPr>
          <p:nvPr>
            <p:ph type="title"/>
          </p:nvPr>
        </p:nvSpPr>
        <p:spPr/>
        <p:txBody>
          <a:bodyPr/>
          <a:lstStyle/>
          <a:p>
            <a:r>
              <a:rPr lang="en-US" dirty="0"/>
              <a:t>Estimation of Error Rates</a:t>
            </a:r>
          </a:p>
        </p:txBody>
      </p:sp>
      <p:sp>
        <p:nvSpPr>
          <p:cNvPr id="3" name="Content Placeholder 2">
            <a:extLst>
              <a:ext uri="{FF2B5EF4-FFF2-40B4-BE49-F238E27FC236}">
                <a16:creationId xmlns:a16="http://schemas.microsoft.com/office/drawing/2014/main" id="{1D368450-3731-7341-878F-793399DBF401}"/>
              </a:ext>
            </a:extLst>
          </p:cNvPr>
          <p:cNvSpPr>
            <a:spLocks noGrp="1"/>
          </p:cNvSpPr>
          <p:nvPr>
            <p:ph idx="1"/>
          </p:nvPr>
        </p:nvSpPr>
        <p:spPr/>
        <p:txBody>
          <a:bodyPr/>
          <a:lstStyle/>
          <a:p>
            <a:r>
              <a:rPr lang="en-US" dirty="0"/>
              <a:t>Estimates error rates due to PCR amplification and sequencing</a:t>
            </a:r>
          </a:p>
          <a:p>
            <a:r>
              <a:rPr lang="en-US" dirty="0"/>
              <a:t>Algorithm uses mismatches between sequences and Q-scores to estimate sequences</a:t>
            </a:r>
          </a:p>
        </p:txBody>
      </p:sp>
    </p:spTree>
    <p:extLst>
      <p:ext uri="{BB962C8B-B14F-4D97-AF65-F5344CB8AC3E}">
        <p14:creationId xmlns:p14="http://schemas.microsoft.com/office/powerpoint/2010/main" val="1018742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22E85-1BEA-B642-A480-7801138EE20A}"/>
              </a:ext>
            </a:extLst>
          </p:cNvPr>
          <p:cNvSpPr>
            <a:spLocks noGrp="1"/>
          </p:cNvSpPr>
          <p:nvPr>
            <p:ph type="title"/>
          </p:nvPr>
        </p:nvSpPr>
        <p:spPr/>
        <p:txBody>
          <a:bodyPr/>
          <a:lstStyle/>
          <a:p>
            <a:r>
              <a:rPr lang="en-US" dirty="0"/>
              <a:t>Inference</a:t>
            </a:r>
          </a:p>
        </p:txBody>
      </p:sp>
      <p:sp>
        <p:nvSpPr>
          <p:cNvPr id="3" name="Content Placeholder 2">
            <a:extLst>
              <a:ext uri="{FF2B5EF4-FFF2-40B4-BE49-F238E27FC236}">
                <a16:creationId xmlns:a16="http://schemas.microsoft.com/office/drawing/2014/main" id="{2C0421EF-5775-D749-9F0B-A11B1F6A46BA}"/>
              </a:ext>
            </a:extLst>
          </p:cNvPr>
          <p:cNvSpPr>
            <a:spLocks noGrp="1"/>
          </p:cNvSpPr>
          <p:nvPr>
            <p:ph idx="1"/>
          </p:nvPr>
        </p:nvSpPr>
        <p:spPr/>
        <p:txBody>
          <a:bodyPr/>
          <a:lstStyle/>
          <a:p>
            <a:r>
              <a:rPr lang="en-US" dirty="0"/>
              <a:t>Pairwise alignment</a:t>
            </a:r>
          </a:p>
          <a:p>
            <a:r>
              <a:rPr lang="en-US" dirty="0"/>
              <a:t>Uses error rates from previous step to determine sequence variation</a:t>
            </a:r>
          </a:p>
          <a:p>
            <a:r>
              <a:rPr lang="en-US" dirty="0"/>
              <a:t>Sequences with exact matches are grouped</a:t>
            </a:r>
          </a:p>
        </p:txBody>
      </p:sp>
    </p:spTree>
    <p:extLst>
      <p:ext uri="{BB962C8B-B14F-4D97-AF65-F5344CB8AC3E}">
        <p14:creationId xmlns:p14="http://schemas.microsoft.com/office/powerpoint/2010/main" val="1561221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EFF3F-4FB4-FE48-981C-4C838C1EA7E7}"/>
              </a:ext>
            </a:extLst>
          </p:cNvPr>
          <p:cNvSpPr>
            <a:spLocks noGrp="1"/>
          </p:cNvSpPr>
          <p:nvPr>
            <p:ph type="title"/>
          </p:nvPr>
        </p:nvSpPr>
        <p:spPr/>
        <p:txBody>
          <a:bodyPr/>
          <a:lstStyle/>
          <a:p>
            <a:r>
              <a:rPr lang="en-US" dirty="0"/>
              <a:t>Merge forward/reverse reads</a:t>
            </a:r>
          </a:p>
        </p:txBody>
      </p:sp>
      <p:sp>
        <p:nvSpPr>
          <p:cNvPr id="3" name="Content Placeholder 2">
            <a:extLst>
              <a:ext uri="{FF2B5EF4-FFF2-40B4-BE49-F238E27FC236}">
                <a16:creationId xmlns:a16="http://schemas.microsoft.com/office/drawing/2014/main" id="{E4B43A39-D8EC-2549-A00A-3AAED05F3BCB}"/>
              </a:ext>
            </a:extLst>
          </p:cNvPr>
          <p:cNvSpPr>
            <a:spLocks noGrp="1"/>
          </p:cNvSpPr>
          <p:nvPr>
            <p:ph idx="1"/>
          </p:nvPr>
        </p:nvSpPr>
        <p:spPr/>
        <p:txBody>
          <a:bodyPr/>
          <a:lstStyle/>
          <a:p>
            <a:r>
              <a:rPr lang="en-US" dirty="0"/>
              <a:t>Previous steps were done on forward and reverse reads separately</a:t>
            </a:r>
          </a:p>
          <a:p>
            <a:r>
              <a:rPr lang="en-US" dirty="0"/>
              <a:t>This step merges reads and throws out pairs that don’t match</a:t>
            </a:r>
          </a:p>
        </p:txBody>
      </p:sp>
    </p:spTree>
    <p:extLst>
      <p:ext uri="{BB962C8B-B14F-4D97-AF65-F5344CB8AC3E}">
        <p14:creationId xmlns:p14="http://schemas.microsoft.com/office/powerpoint/2010/main" val="3925582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C5E49-1985-194B-A500-DA05F794A50E}"/>
              </a:ext>
            </a:extLst>
          </p:cNvPr>
          <p:cNvSpPr>
            <a:spLocks noGrp="1"/>
          </p:cNvSpPr>
          <p:nvPr>
            <p:ph type="title"/>
          </p:nvPr>
        </p:nvSpPr>
        <p:spPr/>
        <p:txBody>
          <a:bodyPr/>
          <a:lstStyle/>
          <a:p>
            <a:r>
              <a:rPr lang="en-US" dirty="0"/>
              <a:t>Remove Chimeras</a:t>
            </a:r>
          </a:p>
        </p:txBody>
      </p:sp>
      <p:sp>
        <p:nvSpPr>
          <p:cNvPr id="3" name="Content Placeholder 2">
            <a:extLst>
              <a:ext uri="{FF2B5EF4-FFF2-40B4-BE49-F238E27FC236}">
                <a16:creationId xmlns:a16="http://schemas.microsoft.com/office/drawing/2014/main" id="{618EB3B4-B3F6-9F42-A5AE-B076C2EB6356}"/>
              </a:ext>
            </a:extLst>
          </p:cNvPr>
          <p:cNvSpPr>
            <a:spLocks noGrp="1"/>
          </p:cNvSpPr>
          <p:nvPr>
            <p:ph idx="1"/>
          </p:nvPr>
        </p:nvSpPr>
        <p:spPr/>
        <p:txBody>
          <a:bodyPr/>
          <a:lstStyle/>
          <a:p>
            <a:r>
              <a:rPr lang="en-US" dirty="0"/>
              <a:t>Chimeras can be formed during PCR amplification of mixed samples </a:t>
            </a:r>
          </a:p>
          <a:p>
            <a:r>
              <a:rPr lang="en-US" dirty="0"/>
              <a:t>Incompletely amplified sequences can act as a primer for another sequence, yielding a spurious amplicon</a:t>
            </a:r>
          </a:p>
          <a:p>
            <a:r>
              <a:rPr lang="en-US" dirty="0"/>
              <a:t>The chimeric sequence can then continue to be amplified in subsequent rounds of amplification</a:t>
            </a:r>
          </a:p>
        </p:txBody>
      </p:sp>
    </p:spTree>
    <p:extLst>
      <p:ext uri="{BB962C8B-B14F-4D97-AF65-F5344CB8AC3E}">
        <p14:creationId xmlns:p14="http://schemas.microsoft.com/office/powerpoint/2010/main" val="3119269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BEF41-92C3-AA9B-02BC-9C67E3D00ADA}"/>
              </a:ext>
            </a:extLst>
          </p:cNvPr>
          <p:cNvSpPr>
            <a:spLocks noGrp="1"/>
          </p:cNvSpPr>
          <p:nvPr>
            <p:ph type="ctrTitle"/>
          </p:nvPr>
        </p:nvSpPr>
        <p:spPr>
          <a:xfrm>
            <a:off x="214184" y="247179"/>
            <a:ext cx="3267146" cy="780578"/>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l"/>
            <a:r>
              <a:rPr lang="en-US" dirty="0"/>
              <a:t>Homework</a:t>
            </a:r>
          </a:p>
        </p:txBody>
      </p:sp>
      <p:sp>
        <p:nvSpPr>
          <p:cNvPr id="3" name="Subtitle 2">
            <a:extLst>
              <a:ext uri="{FF2B5EF4-FFF2-40B4-BE49-F238E27FC236}">
                <a16:creationId xmlns:a16="http://schemas.microsoft.com/office/drawing/2014/main" id="{C942AA08-D4E8-936B-E16B-278A58499F93}"/>
              </a:ext>
            </a:extLst>
          </p:cNvPr>
          <p:cNvSpPr>
            <a:spLocks noGrp="1"/>
          </p:cNvSpPr>
          <p:nvPr>
            <p:ph type="subTitle" idx="1"/>
          </p:nvPr>
        </p:nvSpPr>
        <p:spPr>
          <a:xfrm>
            <a:off x="1524000" y="1145754"/>
            <a:ext cx="9144000" cy="4112046"/>
          </a:xfrm>
        </p:spPr>
        <p:txBody>
          <a:bodyPr>
            <a:noAutofit/>
          </a:bodyPr>
          <a:lstStyle/>
          <a:p>
            <a:pPr marL="457200" indent="-457200" algn="l">
              <a:buFont typeface="Arial" panose="020B0604020202020204" pitchFamily="34" charset="0"/>
              <a:buChar char="•"/>
            </a:pPr>
            <a:r>
              <a:rPr lang="en-US" sz="2800" dirty="0">
                <a:effectLst/>
                <a:latin typeface="Arial" panose="020B0604020202020204" pitchFamily="34" charset="0"/>
                <a:ea typeface="Calibri" panose="020F0502020204030204" pitchFamily="34" charset="0"/>
              </a:rPr>
              <a:t>Pick a bacterial colony from your culture plate to prepare and run PCR. Then, perform electrophoresis on the PCR products. </a:t>
            </a:r>
          </a:p>
          <a:p>
            <a:pPr marL="457200" indent="-457200" algn="l">
              <a:buFont typeface="Arial" panose="020B0604020202020204" pitchFamily="34" charset="0"/>
              <a:buChar char="•"/>
            </a:pPr>
            <a:r>
              <a:rPr lang="en-US" sz="2800" dirty="0">
                <a:effectLst/>
                <a:latin typeface="Arial" panose="020B0604020202020204" pitchFamily="34" charset="0"/>
                <a:ea typeface="Calibri" panose="020F0502020204030204" pitchFamily="34" charset="0"/>
              </a:rPr>
              <a:t>Read protocol on whole microbiome DNA extraction and view the video on this procedure.  </a:t>
            </a:r>
          </a:p>
          <a:p>
            <a:pPr marL="457200" indent="-457200" algn="l">
              <a:buFont typeface="Arial" panose="020B0604020202020204" pitchFamily="34" charset="0"/>
              <a:buChar char="•"/>
            </a:pPr>
            <a:r>
              <a:rPr lang="en-US" sz="2800" dirty="0">
                <a:effectLst/>
                <a:latin typeface="Arial" panose="020B0604020202020204" pitchFamily="34" charset="0"/>
                <a:ea typeface="Calibri" panose="020F0502020204030204" pitchFamily="34" charset="0"/>
              </a:rPr>
              <a:t>Read the protocol on the community ecology analysis of colony-based sequences and view video on that analysis. </a:t>
            </a:r>
            <a:r>
              <a:rPr lang="en-US" sz="2800" b="1" dirty="0">
                <a:effectLst/>
                <a:latin typeface="Arial" panose="020B0604020202020204" pitchFamily="34" charset="0"/>
                <a:ea typeface="Calibri" panose="020F0502020204030204" pitchFamily="34" charset="0"/>
              </a:rPr>
              <a:t>Perform the community ecology analysis of the colony-based sequences (Sanger sequences) using the sample dataset: Demo Colony-Based Sequences Data bean host type </a:t>
            </a:r>
            <a:r>
              <a:rPr lang="en-US" sz="2800" dirty="0">
                <a:effectLst/>
                <a:latin typeface="Arial" panose="020B0604020202020204" pitchFamily="34" charset="0"/>
                <a:ea typeface="Calibri" panose="020F0502020204030204" pitchFamily="34" charset="0"/>
              </a:rPr>
              <a:t>(posted in Curriculum Materials)</a:t>
            </a:r>
            <a:r>
              <a:rPr lang="en-US" sz="2800" dirty="0">
                <a:effectLst/>
              </a:rPr>
              <a:t> </a:t>
            </a:r>
            <a:endParaRPr lang="en-US" sz="2800" dirty="0"/>
          </a:p>
        </p:txBody>
      </p:sp>
    </p:spTree>
    <p:extLst>
      <p:ext uri="{BB962C8B-B14F-4D97-AF65-F5344CB8AC3E}">
        <p14:creationId xmlns:p14="http://schemas.microsoft.com/office/powerpoint/2010/main" val="551169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33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90F69E-6251-0B31-4B35-24108E68D186}"/>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High Throughput Sequence Analysis</a:t>
            </a:r>
          </a:p>
        </p:txBody>
      </p:sp>
      <p:pic>
        <p:nvPicPr>
          <p:cNvPr id="4" name="Picture 4" descr="Error-free next-generation DNA sequencing pioneered | Research | Chemistry  World">
            <a:extLst>
              <a:ext uri="{FF2B5EF4-FFF2-40B4-BE49-F238E27FC236}">
                <a16:creationId xmlns:a16="http://schemas.microsoft.com/office/drawing/2014/main" id="{DEE35A05-8EF4-BC16-1634-F78048F994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6585"/>
          <a:stretch/>
        </p:blipFill>
        <p:spPr bwMode="auto">
          <a:xfrm>
            <a:off x="4921026" y="961812"/>
            <a:ext cx="5423346" cy="4930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096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ACA370C-F411-9C99-D8F1-F32E5856F5B3}"/>
              </a:ext>
            </a:extLst>
          </p:cNvPr>
          <p:cNvSpPr/>
          <p:nvPr/>
        </p:nvSpPr>
        <p:spPr>
          <a:xfrm>
            <a:off x="409903" y="1705302"/>
            <a:ext cx="3461410" cy="302960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1B08B61-9BE0-A92B-0DB4-F1454A42316A}"/>
              </a:ext>
            </a:extLst>
          </p:cNvPr>
          <p:cNvSpPr txBox="1"/>
          <p:nvPr/>
        </p:nvSpPr>
        <p:spPr>
          <a:xfrm>
            <a:off x="693683" y="5255173"/>
            <a:ext cx="2606566" cy="923330"/>
          </a:xfrm>
          <a:prstGeom prst="rect">
            <a:avLst/>
          </a:prstGeom>
          <a:noFill/>
        </p:spPr>
        <p:txBody>
          <a:bodyPr wrap="square" rtlCol="0">
            <a:spAutoFit/>
          </a:bodyPr>
          <a:lstStyle/>
          <a:p>
            <a:pPr algn="ctr"/>
            <a:r>
              <a:rPr lang="en-US" dirty="0"/>
              <a:t>Relative number of different tree species</a:t>
            </a:r>
          </a:p>
          <a:p>
            <a:pPr algn="ctr"/>
            <a:endParaRPr lang="en-US" dirty="0"/>
          </a:p>
        </p:txBody>
      </p:sp>
      <p:sp>
        <p:nvSpPr>
          <p:cNvPr id="5" name="TextBox 4">
            <a:extLst>
              <a:ext uri="{FF2B5EF4-FFF2-40B4-BE49-F238E27FC236}">
                <a16:creationId xmlns:a16="http://schemas.microsoft.com/office/drawing/2014/main" id="{15DE26D4-685C-98B9-85A6-80B2D133F3D7}"/>
              </a:ext>
            </a:extLst>
          </p:cNvPr>
          <p:cNvSpPr txBox="1"/>
          <p:nvPr/>
        </p:nvSpPr>
        <p:spPr>
          <a:xfrm>
            <a:off x="4718133" y="5255173"/>
            <a:ext cx="2606566" cy="923330"/>
          </a:xfrm>
          <a:prstGeom prst="rect">
            <a:avLst/>
          </a:prstGeom>
          <a:noFill/>
        </p:spPr>
        <p:txBody>
          <a:bodyPr wrap="square" rtlCol="0">
            <a:spAutoFit/>
          </a:bodyPr>
          <a:lstStyle/>
          <a:p>
            <a:pPr algn="ctr"/>
            <a:r>
              <a:rPr lang="en-US" dirty="0"/>
              <a:t>Relative number of different morphotypes</a:t>
            </a:r>
          </a:p>
          <a:p>
            <a:pPr algn="ctr"/>
            <a:endParaRPr lang="en-US" dirty="0"/>
          </a:p>
        </p:txBody>
      </p:sp>
      <p:sp>
        <p:nvSpPr>
          <p:cNvPr id="6" name="TextBox 5">
            <a:extLst>
              <a:ext uri="{FF2B5EF4-FFF2-40B4-BE49-F238E27FC236}">
                <a16:creationId xmlns:a16="http://schemas.microsoft.com/office/drawing/2014/main" id="{B1CE4F8F-4D55-33A1-D192-8C2B78176519}"/>
              </a:ext>
            </a:extLst>
          </p:cNvPr>
          <p:cNvSpPr txBox="1"/>
          <p:nvPr/>
        </p:nvSpPr>
        <p:spPr>
          <a:xfrm>
            <a:off x="8536891" y="5255173"/>
            <a:ext cx="2606566" cy="923330"/>
          </a:xfrm>
          <a:prstGeom prst="rect">
            <a:avLst/>
          </a:prstGeom>
          <a:noFill/>
        </p:spPr>
        <p:txBody>
          <a:bodyPr wrap="square" rtlCol="0">
            <a:spAutoFit/>
          </a:bodyPr>
          <a:lstStyle/>
          <a:p>
            <a:pPr algn="ctr"/>
            <a:r>
              <a:rPr lang="en-US" dirty="0"/>
              <a:t>Relative number of different sequences</a:t>
            </a:r>
          </a:p>
          <a:p>
            <a:pPr algn="ctr"/>
            <a:endParaRPr lang="en-US" dirty="0"/>
          </a:p>
        </p:txBody>
      </p:sp>
      <p:pic>
        <p:nvPicPr>
          <p:cNvPr id="3074" name="Picture 2" descr="Image of the Day: Hand Microbes | The Scientist Magazine®">
            <a:extLst>
              <a:ext uri="{FF2B5EF4-FFF2-40B4-BE49-F238E27FC236}">
                <a16:creationId xmlns:a16="http://schemas.microsoft.com/office/drawing/2014/main" id="{67D94330-8B0E-9293-2311-F5BB11B28B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6613" y="1705302"/>
            <a:ext cx="3029607" cy="302960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rror-free next-generation DNA sequencing pioneered | Research | Chemistry  World">
            <a:extLst>
              <a:ext uri="{FF2B5EF4-FFF2-40B4-BE49-F238E27FC236}">
                <a16:creationId xmlns:a16="http://schemas.microsoft.com/office/drawing/2014/main" id="{3CD9C88F-072A-7274-15F9-5985F61B9D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6585"/>
          <a:stretch/>
        </p:blipFill>
        <p:spPr bwMode="auto">
          <a:xfrm>
            <a:off x="8171520" y="1705302"/>
            <a:ext cx="3337308" cy="30296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christmas tree&#10;&#10;Description automatically generated">
            <a:extLst>
              <a:ext uri="{FF2B5EF4-FFF2-40B4-BE49-F238E27FC236}">
                <a16:creationId xmlns:a16="http://schemas.microsoft.com/office/drawing/2014/main" id="{D83F0542-1494-5E0B-B079-4C08D5AD9730}"/>
              </a:ext>
            </a:extLst>
          </p:cNvPr>
          <p:cNvPicPr>
            <a:picLocks noChangeAspect="1"/>
          </p:cNvPicPr>
          <p:nvPr/>
        </p:nvPicPr>
        <p:blipFill rotWithShape="1">
          <a:blip r:embed="rId4"/>
          <a:srcRect l="9941"/>
          <a:stretch/>
        </p:blipFill>
        <p:spPr>
          <a:xfrm>
            <a:off x="578068" y="2438399"/>
            <a:ext cx="3189894" cy="1770996"/>
          </a:xfrm>
          <a:prstGeom prst="rect">
            <a:avLst/>
          </a:prstGeom>
        </p:spPr>
      </p:pic>
    </p:spTree>
    <p:extLst>
      <p:ext uri="{BB962C8B-B14F-4D97-AF65-F5344CB8AC3E}">
        <p14:creationId xmlns:p14="http://schemas.microsoft.com/office/powerpoint/2010/main" val="3467634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1.5 mL Copolymer Microcentrifuge Tube - USA Scientific, Inc">
            <a:extLst>
              <a:ext uri="{FF2B5EF4-FFF2-40B4-BE49-F238E27FC236}">
                <a16:creationId xmlns:a16="http://schemas.microsoft.com/office/drawing/2014/main" id="{00ACA2DB-7DEF-C54C-6737-4C7A22C5FE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2548" y="2317750"/>
            <a:ext cx="2222500" cy="2222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7615DE0-6058-77FF-CF83-C68228B1F4E9}"/>
              </a:ext>
            </a:extLst>
          </p:cNvPr>
          <p:cNvSpPr txBox="1"/>
          <p:nvPr/>
        </p:nvSpPr>
        <p:spPr>
          <a:xfrm>
            <a:off x="4771152" y="4942701"/>
            <a:ext cx="2053896" cy="646331"/>
          </a:xfrm>
          <a:prstGeom prst="rect">
            <a:avLst/>
          </a:prstGeom>
          <a:noFill/>
        </p:spPr>
        <p:txBody>
          <a:bodyPr wrap="none" rtlCol="0">
            <a:spAutoFit/>
          </a:bodyPr>
          <a:lstStyle/>
          <a:p>
            <a:pPr algn="ctr"/>
            <a:r>
              <a:rPr lang="en-US" dirty="0"/>
              <a:t>TOTAL DNA</a:t>
            </a:r>
          </a:p>
          <a:p>
            <a:pPr algn="ctr"/>
            <a:r>
              <a:rPr lang="en-US" dirty="0"/>
              <a:t>(host and microbes)</a:t>
            </a:r>
          </a:p>
        </p:txBody>
      </p:sp>
      <p:pic>
        <p:nvPicPr>
          <p:cNvPr id="6" name="Picture 4" descr="Error-free next-generation DNA sequencing pioneered | Research | Chemistry  World">
            <a:extLst>
              <a:ext uri="{FF2B5EF4-FFF2-40B4-BE49-F238E27FC236}">
                <a16:creationId xmlns:a16="http://schemas.microsoft.com/office/drawing/2014/main" id="{5BE68DDD-CB35-9700-A2D7-BF690E5588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6585"/>
          <a:stretch/>
        </p:blipFill>
        <p:spPr bwMode="auto">
          <a:xfrm>
            <a:off x="8276624" y="2317750"/>
            <a:ext cx="2449041" cy="22232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212F580-6724-B529-7441-F2F37660CE6D}"/>
              </a:ext>
            </a:extLst>
          </p:cNvPr>
          <p:cNvSpPr txBox="1"/>
          <p:nvPr/>
        </p:nvSpPr>
        <p:spPr>
          <a:xfrm>
            <a:off x="8259460" y="4942702"/>
            <a:ext cx="2483372" cy="646331"/>
          </a:xfrm>
          <a:prstGeom prst="rect">
            <a:avLst/>
          </a:prstGeom>
          <a:noFill/>
        </p:spPr>
        <p:txBody>
          <a:bodyPr wrap="none" rtlCol="0">
            <a:spAutoFit/>
          </a:bodyPr>
          <a:lstStyle/>
          <a:p>
            <a:pPr algn="ctr"/>
            <a:r>
              <a:rPr lang="en-US" dirty="0"/>
              <a:t>Sequences of portion of </a:t>
            </a:r>
          </a:p>
          <a:p>
            <a:pPr algn="ctr"/>
            <a:r>
              <a:rPr lang="en-US" dirty="0"/>
              <a:t>16s rRNA bacterial gene</a:t>
            </a:r>
          </a:p>
        </p:txBody>
      </p:sp>
      <p:sp>
        <p:nvSpPr>
          <p:cNvPr id="5" name="Right Arrow 4">
            <a:extLst>
              <a:ext uri="{FF2B5EF4-FFF2-40B4-BE49-F238E27FC236}">
                <a16:creationId xmlns:a16="http://schemas.microsoft.com/office/drawing/2014/main" id="{76AFC7EE-2540-966C-04A6-ADFBBBC625C4}"/>
              </a:ext>
            </a:extLst>
          </p:cNvPr>
          <p:cNvSpPr/>
          <p:nvPr/>
        </p:nvSpPr>
        <p:spPr>
          <a:xfrm>
            <a:off x="3321269" y="3216166"/>
            <a:ext cx="851338" cy="5044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extLst>
              <a:ext uri="{FF2B5EF4-FFF2-40B4-BE49-F238E27FC236}">
                <a16:creationId xmlns:a16="http://schemas.microsoft.com/office/drawing/2014/main" id="{041F6A7C-551F-3C73-6BAD-30603970DDD2}"/>
              </a:ext>
            </a:extLst>
          </p:cNvPr>
          <p:cNvSpPr/>
          <p:nvPr/>
        </p:nvSpPr>
        <p:spPr>
          <a:xfrm>
            <a:off x="7125167" y="3216166"/>
            <a:ext cx="851338" cy="5044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480925D-2C15-AFAE-874B-F80382FC1E62}"/>
              </a:ext>
            </a:extLst>
          </p:cNvPr>
          <p:cNvSpPr txBox="1"/>
          <p:nvPr/>
        </p:nvSpPr>
        <p:spPr>
          <a:xfrm>
            <a:off x="3308194" y="3794234"/>
            <a:ext cx="816762" cy="461665"/>
          </a:xfrm>
          <a:prstGeom prst="rect">
            <a:avLst/>
          </a:prstGeom>
          <a:noFill/>
        </p:spPr>
        <p:txBody>
          <a:bodyPr wrap="none" rtlCol="0">
            <a:spAutoFit/>
          </a:bodyPr>
          <a:lstStyle/>
          <a:p>
            <a:pPr algn="ctr"/>
            <a:r>
              <a:rPr lang="en-US" sz="1200" dirty="0"/>
              <a:t>DNA</a:t>
            </a:r>
          </a:p>
          <a:p>
            <a:pPr algn="ctr"/>
            <a:r>
              <a:rPr lang="en-US" sz="1200" dirty="0"/>
              <a:t>Extraction</a:t>
            </a:r>
          </a:p>
        </p:txBody>
      </p:sp>
      <p:sp>
        <p:nvSpPr>
          <p:cNvPr id="11" name="TextBox 10">
            <a:extLst>
              <a:ext uri="{FF2B5EF4-FFF2-40B4-BE49-F238E27FC236}">
                <a16:creationId xmlns:a16="http://schemas.microsoft.com/office/drawing/2014/main" id="{96EF0939-C5A1-A743-9582-E82A5EE1D45C}"/>
              </a:ext>
            </a:extLst>
          </p:cNvPr>
          <p:cNvSpPr txBox="1"/>
          <p:nvPr/>
        </p:nvSpPr>
        <p:spPr>
          <a:xfrm>
            <a:off x="6926431" y="3794234"/>
            <a:ext cx="1200133" cy="646331"/>
          </a:xfrm>
          <a:prstGeom prst="rect">
            <a:avLst/>
          </a:prstGeom>
          <a:noFill/>
        </p:spPr>
        <p:txBody>
          <a:bodyPr wrap="square" rtlCol="0">
            <a:spAutoFit/>
          </a:bodyPr>
          <a:lstStyle/>
          <a:p>
            <a:pPr algn="ctr"/>
            <a:r>
              <a:rPr lang="en-US" sz="1200" dirty="0"/>
              <a:t>Amplify bacterial gene,</a:t>
            </a:r>
          </a:p>
          <a:p>
            <a:pPr algn="ctr"/>
            <a:r>
              <a:rPr lang="en-US" sz="1200" dirty="0"/>
              <a:t>Sequencing</a:t>
            </a:r>
          </a:p>
        </p:txBody>
      </p:sp>
      <p:pic>
        <p:nvPicPr>
          <p:cNvPr id="4100" name="Picture 4">
            <a:extLst>
              <a:ext uri="{FF2B5EF4-FFF2-40B4-BE49-F238E27FC236}">
                <a16:creationId xmlns:a16="http://schemas.microsoft.com/office/drawing/2014/main" id="{F03EA0A0-240F-A8A1-3AB3-426A4FCE6E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67225">
            <a:off x="1389194" y="2107554"/>
            <a:ext cx="1560369" cy="24379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6F1A140-83D4-62E3-EEA1-B7452C5D14B1}"/>
              </a:ext>
            </a:extLst>
          </p:cNvPr>
          <p:cNvSpPr txBox="1"/>
          <p:nvPr/>
        </p:nvSpPr>
        <p:spPr>
          <a:xfrm>
            <a:off x="1210664" y="4935030"/>
            <a:ext cx="1317477" cy="646331"/>
          </a:xfrm>
          <a:prstGeom prst="rect">
            <a:avLst/>
          </a:prstGeom>
          <a:noFill/>
        </p:spPr>
        <p:txBody>
          <a:bodyPr wrap="none" rtlCol="0">
            <a:spAutoFit/>
          </a:bodyPr>
          <a:lstStyle/>
          <a:p>
            <a:pPr algn="ctr"/>
            <a:r>
              <a:rPr lang="en-US" dirty="0"/>
              <a:t>Host and </a:t>
            </a:r>
          </a:p>
          <a:p>
            <a:pPr algn="ctr"/>
            <a:r>
              <a:rPr lang="en-US" dirty="0"/>
              <a:t>its microbes</a:t>
            </a:r>
          </a:p>
        </p:txBody>
      </p:sp>
    </p:spTree>
    <p:extLst>
      <p:ext uri="{BB962C8B-B14F-4D97-AF65-F5344CB8AC3E}">
        <p14:creationId xmlns:p14="http://schemas.microsoft.com/office/powerpoint/2010/main" val="2586995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17F0828-409F-0BEA-932E-D288B44BBC70}"/>
              </a:ext>
            </a:extLst>
          </p:cNvPr>
          <p:cNvSpPr txBox="1">
            <a:spLocks/>
          </p:cNvSpPr>
          <p:nvPr/>
        </p:nvSpPr>
        <p:spPr>
          <a:xfrm>
            <a:off x="214184" y="247179"/>
            <a:ext cx="2305992" cy="780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16s rRNA</a:t>
            </a:r>
          </a:p>
        </p:txBody>
      </p:sp>
      <p:pic>
        <p:nvPicPr>
          <p:cNvPr id="1026" name="Picture 2">
            <a:extLst>
              <a:ext uri="{FF2B5EF4-FFF2-40B4-BE49-F238E27FC236}">
                <a16:creationId xmlns:a16="http://schemas.microsoft.com/office/drawing/2014/main" id="{79CA5AEC-EC25-51A0-7E0D-C16AA84F05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541" y="1255922"/>
            <a:ext cx="9670828" cy="492104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B780DF5-4F40-FCCF-9ED8-944BC79300C0}"/>
              </a:ext>
            </a:extLst>
          </p:cNvPr>
          <p:cNvSpPr txBox="1"/>
          <p:nvPr/>
        </p:nvSpPr>
        <p:spPr>
          <a:xfrm>
            <a:off x="0" y="6563295"/>
            <a:ext cx="3743397" cy="276999"/>
          </a:xfrm>
          <a:prstGeom prst="rect">
            <a:avLst/>
          </a:prstGeom>
          <a:noFill/>
        </p:spPr>
        <p:txBody>
          <a:bodyPr wrap="none" rtlCol="0">
            <a:spAutoFit/>
          </a:bodyPr>
          <a:lstStyle/>
          <a:p>
            <a:r>
              <a:rPr lang="en-US" sz="1200" dirty="0"/>
              <a:t>https://</a:t>
            </a:r>
            <a:r>
              <a:rPr lang="en-US" sz="1200" dirty="0" err="1"/>
              <a:t>help.ezbiocloud.net</a:t>
            </a:r>
            <a:r>
              <a:rPr lang="en-US" sz="1200" dirty="0"/>
              <a:t>/16s-rrna-and-16s-rrna-gene/</a:t>
            </a:r>
          </a:p>
        </p:txBody>
      </p:sp>
    </p:spTree>
    <p:extLst>
      <p:ext uri="{BB962C8B-B14F-4D97-AF65-F5344CB8AC3E}">
        <p14:creationId xmlns:p14="http://schemas.microsoft.com/office/powerpoint/2010/main" val="2112184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3" name="Rectangle 2062">
            <a:extLst>
              <a:ext uri="{FF2B5EF4-FFF2-40B4-BE49-F238E27FC236}">
                <a16:creationId xmlns:a16="http://schemas.microsoft.com/office/drawing/2014/main" id="{9875CB60-0ADB-4461-9603-35F613FBE8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ABEF41-92C3-AA9B-02BC-9C67E3D00ADA}"/>
              </a:ext>
            </a:extLst>
          </p:cNvPr>
          <p:cNvSpPr>
            <a:spLocks noGrp="1"/>
          </p:cNvSpPr>
          <p:nvPr>
            <p:ph type="ctrTitle"/>
          </p:nvPr>
        </p:nvSpPr>
        <p:spPr>
          <a:xfrm>
            <a:off x="7360374" y="585216"/>
            <a:ext cx="3993426" cy="3312346"/>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l"/>
            <a:r>
              <a:rPr lang="en-US" sz="5200"/>
              <a:t>Illumina Sequencing</a:t>
            </a:r>
          </a:p>
        </p:txBody>
      </p:sp>
      <p:pic>
        <p:nvPicPr>
          <p:cNvPr id="2050" name="Picture 2">
            <a:extLst>
              <a:ext uri="{FF2B5EF4-FFF2-40B4-BE49-F238E27FC236}">
                <a16:creationId xmlns:a16="http://schemas.microsoft.com/office/drawing/2014/main" id="{A0FB9555-EAD2-1009-2BA6-A4B425552F3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9364" y="741563"/>
            <a:ext cx="6809060" cy="52089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709404D-84EC-EEB2-88E2-7D44F536310C}"/>
              </a:ext>
            </a:extLst>
          </p:cNvPr>
          <p:cNvSpPr txBox="1"/>
          <p:nvPr/>
        </p:nvSpPr>
        <p:spPr>
          <a:xfrm>
            <a:off x="0" y="6553556"/>
            <a:ext cx="3084947" cy="276999"/>
          </a:xfrm>
          <a:prstGeom prst="rect">
            <a:avLst/>
          </a:prstGeom>
          <a:noFill/>
        </p:spPr>
        <p:txBody>
          <a:bodyPr wrap="none" rtlCol="0">
            <a:spAutoFit/>
          </a:bodyPr>
          <a:lstStyle/>
          <a:p>
            <a:r>
              <a:rPr lang="en-US" sz="1200" dirty="0"/>
              <a:t>https://</a:t>
            </a:r>
            <a:r>
              <a:rPr lang="en-US" sz="1200" dirty="0" err="1"/>
              <a:t>www.intechopen.com</a:t>
            </a:r>
            <a:r>
              <a:rPr lang="en-US" sz="1200" dirty="0"/>
              <a:t>/chapters/49419</a:t>
            </a:r>
          </a:p>
        </p:txBody>
      </p:sp>
    </p:spTree>
    <p:extLst>
      <p:ext uri="{BB962C8B-B14F-4D97-AF65-F5344CB8AC3E}">
        <p14:creationId xmlns:p14="http://schemas.microsoft.com/office/powerpoint/2010/main" val="2221655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1" name="Rectangle 615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76AFC8D-CAF5-F28C-8B98-B2805146643E}"/>
              </a:ext>
            </a:extLst>
          </p:cNvPr>
          <p:cNvSpPr txBox="1">
            <a:spLocks/>
          </p:cNvSpPr>
          <p:nvPr/>
        </p:nvSpPr>
        <p:spPr>
          <a:xfrm>
            <a:off x="556532" y="643467"/>
            <a:ext cx="11210925" cy="744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ts val="600"/>
              </a:spcAft>
            </a:pPr>
            <a:r>
              <a:rPr lang="en-US" sz="3200" kern="1200">
                <a:solidFill>
                  <a:schemeClr val="bg1"/>
                </a:solidFill>
                <a:latin typeface="+mj-lt"/>
                <a:ea typeface="+mj-ea"/>
                <a:cs typeface="+mj-cs"/>
              </a:rPr>
              <a:t>Paired End Sequencing</a:t>
            </a:r>
          </a:p>
        </p:txBody>
      </p:sp>
      <p:pic>
        <p:nvPicPr>
          <p:cNvPr id="6146" name="Picture 2">
            <a:extLst>
              <a:ext uri="{FF2B5EF4-FFF2-40B4-BE49-F238E27FC236}">
                <a16:creationId xmlns:a16="http://schemas.microsoft.com/office/drawing/2014/main" id="{D2117809-9400-4D03-4FE3-074C397C031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5911" y="1675227"/>
            <a:ext cx="10680178" cy="43941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5277352-1500-F551-48F9-C9BD2D931A1E}"/>
              </a:ext>
            </a:extLst>
          </p:cNvPr>
          <p:cNvSpPr txBox="1"/>
          <p:nvPr/>
        </p:nvSpPr>
        <p:spPr>
          <a:xfrm>
            <a:off x="0" y="6488668"/>
            <a:ext cx="5146794" cy="276999"/>
          </a:xfrm>
          <a:prstGeom prst="rect">
            <a:avLst/>
          </a:prstGeom>
          <a:noFill/>
        </p:spPr>
        <p:txBody>
          <a:bodyPr wrap="none" rtlCol="0">
            <a:spAutoFit/>
          </a:bodyPr>
          <a:lstStyle/>
          <a:p>
            <a:r>
              <a:rPr lang="en-US" sz="1200" dirty="0"/>
              <a:t>https://</a:t>
            </a:r>
            <a:r>
              <a:rPr lang="en-US" sz="1200" dirty="0" err="1"/>
              <a:t>thesequencingcenter.com</a:t>
            </a:r>
            <a:r>
              <a:rPr lang="en-US" sz="1200" dirty="0"/>
              <a:t>/knowledge-base/what-are-paired-end-reads/</a:t>
            </a:r>
          </a:p>
        </p:txBody>
      </p:sp>
    </p:spTree>
    <p:extLst>
      <p:ext uri="{BB962C8B-B14F-4D97-AF65-F5344CB8AC3E}">
        <p14:creationId xmlns:p14="http://schemas.microsoft.com/office/powerpoint/2010/main" val="36317372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1471</TotalTime>
  <Words>847</Words>
  <Application>Microsoft Macintosh PowerPoint</Application>
  <PresentationFormat>Widescreen</PresentationFormat>
  <Paragraphs>85</Paragraphs>
  <Slides>29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Set Up Cyverse Account</vt:lpstr>
      <vt:lpstr>Set Up Cyverse Account</vt:lpstr>
      <vt:lpstr>Homework</vt:lpstr>
      <vt:lpstr>High Throughput Sequence Analysis</vt:lpstr>
      <vt:lpstr>PowerPoint Presentation</vt:lpstr>
      <vt:lpstr>PowerPoint Presentation</vt:lpstr>
      <vt:lpstr>PowerPoint Presentation</vt:lpstr>
      <vt:lpstr>Illumina Sequencing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Homework</vt:lpstr>
      <vt:lpstr>Extra Material: Details of DADA2</vt:lpstr>
      <vt:lpstr>DADA2  (Divisive Amplicon Denoising Algorithm) </vt:lpstr>
      <vt:lpstr>Filter and Trim</vt:lpstr>
      <vt:lpstr>Dereplication</vt:lpstr>
      <vt:lpstr>Estimation of Error Rates</vt:lpstr>
      <vt:lpstr>Inference</vt:lpstr>
      <vt:lpstr>Merge forward/reverse reads</vt:lpstr>
      <vt:lpstr>Remove Chimeras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Homework</dc:title>
  <dc:creator>Gerardo, Nicole Marie</dc:creator>
  <cp:lastModifiedBy>Gerardo, Nicole Marie</cp:lastModifiedBy>
  <cp:revision>11</cp:revision>
  <dcterms:created xsi:type="dcterms:W3CDTF">2023-05-17T17:14:01Z</dcterms:created>
  <dcterms:modified xsi:type="dcterms:W3CDTF">2023-05-18T17:45:12Z</dcterms:modified>
</cp:coreProperties>
</file>