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4"/>
  </p:notesMasterIdLst>
  <p:sldIdLst>
    <p:sldId id="256" r:id="rId2"/>
    <p:sldId id="711" r:id="rId3"/>
    <p:sldId id="706" r:id="rId4"/>
    <p:sldId id="708" r:id="rId5"/>
    <p:sldId id="709" r:id="rId6"/>
    <p:sldId id="312" r:id="rId7"/>
    <p:sldId id="712" r:id="rId8"/>
    <p:sldId id="685" r:id="rId9"/>
    <p:sldId id="703" r:id="rId10"/>
    <p:sldId id="714" r:id="rId11"/>
    <p:sldId id="713" r:id="rId12"/>
    <p:sldId id="7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36270-1739-1A42-95C5-B22313D8908C}" v="40" dt="2023-05-16T15:18:52.050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4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mer, Lawrence" userId="ec03e343-e53c-400a-9c4d-4bb43e464faa" providerId="ADAL" clId="{8AD36270-1739-1A42-95C5-B22313D8908C}"/>
    <pc:docChg chg="undo custSel addSld delSld modSld">
      <pc:chgData name="Blumer, Lawrence" userId="ec03e343-e53c-400a-9c4d-4bb43e464faa" providerId="ADAL" clId="{8AD36270-1739-1A42-95C5-B22313D8908C}" dt="2023-05-16T15:21:28.613" v="364" actId="2084"/>
      <pc:docMkLst>
        <pc:docMk/>
      </pc:docMkLst>
      <pc:sldChg chg="modSp mod">
        <pc:chgData name="Blumer, Lawrence" userId="ec03e343-e53c-400a-9c4d-4bb43e464faa" providerId="ADAL" clId="{8AD36270-1739-1A42-95C5-B22313D8908C}" dt="2023-05-16T14:47:42.594" v="93" actId="255"/>
        <pc:sldMkLst>
          <pc:docMk/>
          <pc:sldMk cId="483663340" sldId="256"/>
        </pc:sldMkLst>
        <pc:spChg chg="mod">
          <ac:chgData name="Blumer, Lawrence" userId="ec03e343-e53c-400a-9c4d-4bb43e464faa" providerId="ADAL" clId="{8AD36270-1739-1A42-95C5-B22313D8908C}" dt="2023-05-16T14:47:42.594" v="93" actId="255"/>
          <ac:spMkLst>
            <pc:docMk/>
            <pc:sldMk cId="483663340" sldId="256"/>
            <ac:spMk id="3" creationId="{9B5D8678-3EC4-0D45-B027-70F304377040}"/>
          </ac:spMkLst>
        </pc:spChg>
      </pc:sldChg>
      <pc:sldChg chg="addSp delSp modSp del mod">
        <pc:chgData name="Blumer, Lawrence" userId="ec03e343-e53c-400a-9c4d-4bb43e464faa" providerId="ADAL" clId="{8AD36270-1739-1A42-95C5-B22313D8908C}" dt="2023-05-16T15:20:59.752" v="363" actId="2696"/>
        <pc:sldMkLst>
          <pc:docMk/>
          <pc:sldMk cId="2416357585" sldId="697"/>
        </pc:sldMkLst>
        <pc:spChg chg="add mod">
          <ac:chgData name="Blumer, Lawrence" userId="ec03e343-e53c-400a-9c4d-4bb43e464faa" providerId="ADAL" clId="{8AD36270-1739-1A42-95C5-B22313D8908C}" dt="2023-05-16T15:05:13.640" v="155" actId="27636"/>
          <ac:spMkLst>
            <pc:docMk/>
            <pc:sldMk cId="2416357585" sldId="697"/>
            <ac:spMk id="2" creationId="{8FE4DC0A-F99E-5E77-8E7F-BA71221E749C}"/>
          </ac:spMkLst>
        </pc:spChg>
        <pc:spChg chg="mod">
          <ac:chgData name="Blumer, Lawrence" userId="ec03e343-e53c-400a-9c4d-4bb43e464faa" providerId="ADAL" clId="{8AD36270-1739-1A42-95C5-B22313D8908C}" dt="2023-05-16T14:51:31.134" v="118" actId="1076"/>
          <ac:spMkLst>
            <pc:docMk/>
            <pc:sldMk cId="2416357585" sldId="697"/>
            <ac:spMk id="5" creationId="{A9466AB3-DBDC-0A32-E44D-EBB50730C3C9}"/>
          </ac:spMkLst>
        </pc:spChg>
        <pc:graphicFrameChg chg="mod modGraphic">
          <ac:chgData name="Blumer, Lawrence" userId="ec03e343-e53c-400a-9c4d-4bb43e464faa" providerId="ADAL" clId="{8AD36270-1739-1A42-95C5-B22313D8908C}" dt="2023-05-16T15:04:49.304" v="150" actId="1076"/>
          <ac:graphicFrameMkLst>
            <pc:docMk/>
            <pc:sldMk cId="2416357585" sldId="697"/>
            <ac:graphicFrameMk id="14" creationId="{2F8F2D98-CCB5-FD44-A2EF-4E15F9A09E4E}"/>
          </ac:graphicFrameMkLst>
        </pc:graphicFrameChg>
        <pc:picChg chg="mod">
          <ac:chgData name="Blumer, Lawrence" userId="ec03e343-e53c-400a-9c4d-4bb43e464faa" providerId="ADAL" clId="{8AD36270-1739-1A42-95C5-B22313D8908C}" dt="2023-05-16T14:51:27.681" v="117" actId="14100"/>
          <ac:picMkLst>
            <pc:docMk/>
            <pc:sldMk cId="2416357585" sldId="697"/>
            <ac:picMk id="3" creationId="{DE4B6963-E223-362F-5A42-1BCBF0FB1E36}"/>
          </ac:picMkLst>
        </pc:picChg>
        <pc:picChg chg="add mod">
          <ac:chgData name="Blumer, Lawrence" userId="ec03e343-e53c-400a-9c4d-4bb43e464faa" providerId="ADAL" clId="{8AD36270-1739-1A42-95C5-B22313D8908C}" dt="2023-05-16T15:04:41.017" v="148" actId="1076"/>
          <ac:picMkLst>
            <pc:docMk/>
            <pc:sldMk cId="2416357585" sldId="697"/>
            <ac:picMk id="4" creationId="{E925C769-80F2-310F-36DE-E08465397372}"/>
          </ac:picMkLst>
        </pc:picChg>
        <pc:picChg chg="add mod">
          <ac:chgData name="Blumer, Lawrence" userId="ec03e343-e53c-400a-9c4d-4bb43e464faa" providerId="ADAL" clId="{8AD36270-1739-1A42-95C5-B22313D8908C}" dt="2023-05-16T15:04:25.301" v="144" actId="1076"/>
          <ac:picMkLst>
            <pc:docMk/>
            <pc:sldMk cId="2416357585" sldId="697"/>
            <ac:picMk id="6" creationId="{414B92DC-1570-EDBD-26EF-63908A1F0FF8}"/>
          </ac:picMkLst>
        </pc:picChg>
        <pc:picChg chg="del mod">
          <ac:chgData name="Blumer, Lawrence" userId="ec03e343-e53c-400a-9c4d-4bb43e464faa" providerId="ADAL" clId="{8AD36270-1739-1A42-95C5-B22313D8908C}" dt="2023-05-16T15:03:59.076" v="136" actId="478"/>
          <ac:picMkLst>
            <pc:docMk/>
            <pc:sldMk cId="2416357585" sldId="697"/>
            <ac:picMk id="12" creationId="{515C46A7-5B00-AF4B-8CE0-70371A0E91F8}"/>
          </ac:picMkLst>
        </pc:picChg>
      </pc:sldChg>
      <pc:sldChg chg="modSp mod">
        <pc:chgData name="Blumer, Lawrence" userId="ec03e343-e53c-400a-9c4d-4bb43e464faa" providerId="ADAL" clId="{8AD36270-1739-1A42-95C5-B22313D8908C}" dt="2023-05-16T15:03:11.074" v="135" actId="1076"/>
        <pc:sldMkLst>
          <pc:docMk/>
          <pc:sldMk cId="776814105" sldId="703"/>
        </pc:sldMkLst>
        <pc:spChg chg="mod">
          <ac:chgData name="Blumer, Lawrence" userId="ec03e343-e53c-400a-9c4d-4bb43e464faa" providerId="ADAL" clId="{8AD36270-1739-1A42-95C5-B22313D8908C}" dt="2023-05-16T15:03:11.074" v="135" actId="1076"/>
          <ac:spMkLst>
            <pc:docMk/>
            <pc:sldMk cId="776814105" sldId="703"/>
            <ac:spMk id="3" creationId="{6F7AAF34-D466-8A4B-A39F-5072185AA635}"/>
          </ac:spMkLst>
        </pc:spChg>
      </pc:sldChg>
      <pc:sldChg chg="modSp mod">
        <pc:chgData name="Blumer, Lawrence" userId="ec03e343-e53c-400a-9c4d-4bb43e464faa" providerId="ADAL" clId="{8AD36270-1739-1A42-95C5-B22313D8908C}" dt="2023-05-14T01:23:36.015" v="92" actId="20577"/>
        <pc:sldMkLst>
          <pc:docMk/>
          <pc:sldMk cId="1542052067" sldId="707"/>
        </pc:sldMkLst>
        <pc:spChg chg="mod">
          <ac:chgData name="Blumer, Lawrence" userId="ec03e343-e53c-400a-9c4d-4bb43e464faa" providerId="ADAL" clId="{8AD36270-1739-1A42-95C5-B22313D8908C}" dt="2023-05-14T01:23:36.015" v="92" actId="20577"/>
          <ac:spMkLst>
            <pc:docMk/>
            <pc:sldMk cId="1542052067" sldId="707"/>
            <ac:spMk id="2" creationId="{6E8D8078-BDFE-8C4F-BF80-1CA8E75DC364}"/>
          </ac:spMkLst>
        </pc:spChg>
        <pc:spChg chg="mod">
          <ac:chgData name="Blumer, Lawrence" userId="ec03e343-e53c-400a-9c4d-4bb43e464faa" providerId="ADAL" clId="{8AD36270-1739-1A42-95C5-B22313D8908C}" dt="2023-05-14T01:23:17.114" v="91" actId="255"/>
          <ac:spMkLst>
            <pc:docMk/>
            <pc:sldMk cId="1542052067" sldId="707"/>
            <ac:spMk id="3" creationId="{67874A6D-FCEE-1D41-AC04-9F5D0FB4109D}"/>
          </ac:spMkLst>
        </pc:spChg>
      </pc:sldChg>
      <pc:sldChg chg="addSp delSp modSp add mod delAnim">
        <pc:chgData name="Blumer, Lawrence" userId="ec03e343-e53c-400a-9c4d-4bb43e464faa" providerId="ADAL" clId="{8AD36270-1739-1A42-95C5-B22313D8908C}" dt="2023-05-16T15:21:28.613" v="364" actId="2084"/>
        <pc:sldMkLst>
          <pc:docMk/>
          <pc:sldMk cId="2302578530" sldId="714"/>
        </pc:sldMkLst>
        <pc:spChg chg="mod">
          <ac:chgData name="Blumer, Lawrence" userId="ec03e343-e53c-400a-9c4d-4bb43e464faa" providerId="ADAL" clId="{8AD36270-1739-1A42-95C5-B22313D8908C}" dt="2023-05-16T15:18:10.371" v="359" actId="14100"/>
          <ac:spMkLst>
            <pc:docMk/>
            <pc:sldMk cId="2302578530" sldId="714"/>
            <ac:spMk id="5" creationId="{A9466AB3-DBDC-0A32-E44D-EBB50730C3C9}"/>
          </ac:spMkLst>
        </pc:spChg>
        <pc:graphicFrameChg chg="add del">
          <ac:chgData name="Blumer, Lawrence" userId="ec03e343-e53c-400a-9c4d-4bb43e464faa" providerId="ADAL" clId="{8AD36270-1739-1A42-95C5-B22313D8908C}" dt="2023-05-16T15:09:37.903" v="159" actId="478"/>
          <ac:graphicFrameMkLst>
            <pc:docMk/>
            <pc:sldMk cId="2302578530" sldId="714"/>
            <ac:graphicFrameMk id="7" creationId="{420B97C0-8B39-779A-0145-84622B19AB58}"/>
          </ac:graphicFrameMkLst>
        </pc:graphicFrameChg>
        <pc:graphicFrameChg chg="add del">
          <ac:chgData name="Blumer, Lawrence" userId="ec03e343-e53c-400a-9c4d-4bb43e464faa" providerId="ADAL" clId="{8AD36270-1739-1A42-95C5-B22313D8908C}" dt="2023-05-16T15:09:52.976" v="161" actId="478"/>
          <ac:graphicFrameMkLst>
            <pc:docMk/>
            <pc:sldMk cId="2302578530" sldId="714"/>
            <ac:graphicFrameMk id="8" creationId="{B305B2DC-CA21-9676-6DFE-253D33489112}"/>
          </ac:graphicFrameMkLst>
        </pc:graphicFrameChg>
        <pc:graphicFrameChg chg="add mod modGraphic">
          <ac:chgData name="Blumer, Lawrence" userId="ec03e343-e53c-400a-9c4d-4bb43e464faa" providerId="ADAL" clId="{8AD36270-1739-1A42-95C5-B22313D8908C}" dt="2023-05-16T15:21:28.613" v="364" actId="2084"/>
          <ac:graphicFrameMkLst>
            <pc:docMk/>
            <pc:sldMk cId="2302578530" sldId="714"/>
            <ac:graphicFrameMk id="9" creationId="{7086BEAE-4B2B-48EF-5FFE-AE713A129F32}"/>
          </ac:graphicFrameMkLst>
        </pc:graphicFrameChg>
        <pc:graphicFrameChg chg="del">
          <ac:chgData name="Blumer, Lawrence" userId="ec03e343-e53c-400a-9c4d-4bb43e464faa" providerId="ADAL" clId="{8AD36270-1739-1A42-95C5-B22313D8908C}" dt="2023-05-16T15:08:54.910" v="157" actId="478"/>
          <ac:graphicFrameMkLst>
            <pc:docMk/>
            <pc:sldMk cId="2302578530" sldId="714"/>
            <ac:graphicFrameMk id="14" creationId="{2F8F2D98-CCB5-FD44-A2EF-4E15F9A09E4E}"/>
          </ac:graphicFrameMkLst>
        </pc:graphicFrameChg>
        <pc:picChg chg="mod">
          <ac:chgData name="Blumer, Lawrence" userId="ec03e343-e53c-400a-9c4d-4bb43e464faa" providerId="ADAL" clId="{8AD36270-1739-1A42-95C5-B22313D8908C}" dt="2023-05-16T15:18:01.741" v="357" actId="14100"/>
          <ac:picMkLst>
            <pc:docMk/>
            <pc:sldMk cId="2302578530" sldId="714"/>
            <ac:picMk id="3" creationId="{DE4B6963-E223-362F-5A42-1BCBF0FB1E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593E-0EEC-E748-95CE-5FF31EE4F0FD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C715-A6B6-F748-BC0C-E5791A11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1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emory-my.sharepoint.com</a:t>
            </a:r>
            <a:r>
              <a:rPr lang="en-US" dirty="0"/>
              <a:t>/personal/azelay2_emory_edu/_layouts/15/</a:t>
            </a:r>
            <a:r>
              <a:rPr lang="en-US" dirty="0" err="1"/>
              <a:t>onedrive.aspx?csf</a:t>
            </a:r>
            <a:r>
              <a:rPr lang="en-US" dirty="0"/>
              <a:t>=1&amp;web=1&amp;e=</a:t>
            </a:r>
            <a:r>
              <a:rPr lang="en-US" dirty="0" err="1"/>
              <a:t>NdcgUi&amp;CT</a:t>
            </a:r>
            <a:r>
              <a:rPr lang="en-US" dirty="0"/>
              <a:t>=1621207348134&amp;OR=OWA%2DNT&amp;CID=67cfe59c%2Dc1b7%2D9b7c%2D3182%2D8779da1c3ec8&amp;id=%2Fpersonal%2Fazelay2%5Femory%5Fedu%2FDocuments%2FSummer%202021%20Workshop%2FInstructor%20Notes&amp;FolderCTID=0x012000B6ADBBD077C69F46B1C648F82C478B8E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715-A6B6-F748-BC0C-E5791A118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715-A6B6-F748-BC0C-E5791A118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715-A6B6-F748-BC0C-E5791A118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4C715-A6B6-F748-BC0C-E5791A118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7732-A710-2D4B-A577-C2DBD7B3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F92CC-03EE-8A42-A9FA-3111E9058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83F5-47AC-1447-ADA9-F4C6CF80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E3757-4AB9-2A49-9B0C-266C9189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EEE2F-B327-4547-89C1-AC22927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7AAB-2F2D-E94A-906B-D4D6723F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A7E84-E5AB-AB44-AF36-091256D69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83C0-3428-704C-B890-341A428A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3E36B-7129-9644-A034-32CEA41D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006C-8B69-9C4B-92E2-DAE6A515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41210-0280-0E4C-B59E-4B1E5EB2A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6A125-B565-C24C-89A4-AE41B4433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DF3D-F395-5B49-B3DE-778D9518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3311E-8BE7-9F42-A03D-D0B7347A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77EBD-6E72-B84A-BE77-6119C111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5072-1399-594B-BA77-952F187A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5E28-AEAA-BF4B-8EDB-38276B0E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3698-C4E3-A148-8F03-2A21CFAD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FF21-FCE5-8F45-9CDB-E7673E6D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80A-C8ED-9442-84BA-32FBA564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5903-1F79-4E4A-BB18-67C7BFE6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53EFF-24C3-3A47-92B9-B3142DF20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A74D-5A59-F542-9893-1239064C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48E0-FC56-764B-B1A5-87DF7ABE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6A5E0-CA8E-AB43-A129-B9AE0874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8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D0D5-ECE4-474B-A639-04BD6BC1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5B52E-C279-714C-B4AD-D01E486BE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958DB-ADEA-BE42-95EB-713D8BEA6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450E8-E661-1440-9ED6-FABDDCAC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21C2-8297-134D-9605-4FF766E1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21959-A826-EB45-B180-ED63ACFE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680D-046F-5F44-A3AF-AED52A82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1E949-823A-C34B-805A-4121CE19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C4062-2664-B545-939C-856120CA1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55496-D32A-9043-A6F6-10FEC748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D0BDF-1845-4B4D-B1FA-95D8697E5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680C6-7700-AB49-AA47-423C74AA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DACEC-B8F0-FA47-ACAF-658AE6F2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139E8-2BD9-204B-AB8D-A2EF68D5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4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F13D-CBA3-3B40-8395-FD965132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A49B2-B428-D64B-8867-FFBBA521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0F695-9FB3-1644-8FFC-ED4AE05B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1D6E-FA03-F845-82E3-BA1287A5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0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83F85-88DD-6343-B2BB-022AB8A1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6F94A-4F77-8E41-A2B3-B4A41F87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F8DF-A016-6745-A333-441269F4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CA75-37C9-9D44-AF8A-5CBE91E6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232C-A4D9-CD4B-A4FD-177A905F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89076-2444-F641-9C3B-30FD0B80A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0294D-AEA2-DA48-A349-B1C34892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3F4FB-7E64-9447-B9FB-97668A61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B4C7-34C7-C044-A20B-42EBDE4B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23CE-D87F-7040-9580-3DF46D49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C2D98-A7D4-A34D-B30C-4C2077C1A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D5377-667A-8F47-9F8C-549ED664C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2A182-921A-544D-AE2C-D00D0274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CF2A-B2C7-524B-9B5F-79867EBD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9AB21-9AC0-094F-80A4-33E829B9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9FC0E-6F4B-0445-9323-7C1CDCEC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8CC61-FD0B-4343-BA67-CCCBDCADA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040-4BE8-9948-A993-B3C786C59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8DCD-7C69-1140-9CC9-4727363AB82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B46D-12B2-6A40-88C3-728F23E86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E1238-07A7-1C46-9D0C-9826478DA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8A80-3DBB-A441-9EBE-6C05A09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454B-8E72-E249-9EB0-189800CAB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Bean Beetle Microbiome </a:t>
            </a:r>
            <a:br>
              <a:rPr lang="en-US" dirty="0"/>
            </a:br>
            <a:r>
              <a:rPr lang="en-US" dirty="0"/>
              <a:t>Experimental Protocols 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D8678-3EC4-0D45-B027-70F304377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Tuesday 16 May 2023</a:t>
            </a:r>
          </a:p>
        </p:txBody>
      </p:sp>
    </p:spTree>
    <p:extLst>
      <p:ext uri="{BB962C8B-B14F-4D97-AF65-F5344CB8AC3E}">
        <p14:creationId xmlns:p14="http://schemas.microsoft.com/office/powerpoint/2010/main" val="48366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DAAE177-61A9-4E40-8127-1B5D25E1ED44}"/>
              </a:ext>
            </a:extLst>
          </p:cNvPr>
          <p:cNvSpPr txBox="1"/>
          <p:nvPr/>
        </p:nvSpPr>
        <p:spPr>
          <a:xfrm>
            <a:off x="2404534" y="422397"/>
            <a:ext cx="5063406" cy="5759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petri dish with white dots&#10;&#10;Description automatically generated with low confidence">
            <a:extLst>
              <a:ext uri="{FF2B5EF4-FFF2-40B4-BE49-F238E27FC236}">
                <a16:creationId xmlns:a16="http://schemas.microsoft.com/office/drawing/2014/main" id="{DE4B6963-E223-362F-5A42-1BCBF0FB1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4" t="7407" r="4834"/>
          <a:stretch/>
        </p:blipFill>
        <p:spPr>
          <a:xfrm rot="5400000">
            <a:off x="8474589" y="1013350"/>
            <a:ext cx="3731692" cy="35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66AB3-DBDC-0A32-E44D-EBB50730C3C9}"/>
              </a:ext>
            </a:extLst>
          </p:cNvPr>
          <p:cNvSpPr txBox="1"/>
          <p:nvPr/>
        </p:nvSpPr>
        <p:spPr>
          <a:xfrm>
            <a:off x="8971722" y="4876494"/>
            <a:ext cx="3127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PEA 0.1x Female 1 Adzuki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E4DC0A-F99E-5E77-8E7F-BA71221E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95" y="422396"/>
            <a:ext cx="9002440" cy="3725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Color:   W (white), OW (off-white), R (red), OR (orange), Y (yellow)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Gloss:   S (shiny), M (matte)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Elevation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925C769-80F2-310F-36DE-E08465397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6" t="62972" r="21573" b="26033"/>
          <a:stretch/>
        </p:blipFill>
        <p:spPr>
          <a:xfrm>
            <a:off x="1298939" y="3802985"/>
            <a:ext cx="6471963" cy="81688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14B92DC-1570-EDBD-26EF-63908A1F0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62" t="31760" r="21573" b="43278"/>
          <a:stretch/>
        </p:blipFill>
        <p:spPr>
          <a:xfrm>
            <a:off x="1506174" y="2061010"/>
            <a:ext cx="4929665" cy="12804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086BEAE-4B2B-48EF-5FFE-AE713A129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33336"/>
              </p:ext>
            </p:extLst>
          </p:nvPr>
        </p:nvGraphicFramePr>
        <p:xfrm>
          <a:off x="92926" y="4700232"/>
          <a:ext cx="8733023" cy="2021840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1272048">
                  <a:extLst>
                    <a:ext uri="{9D8B030D-6E8A-4147-A177-3AD203B41FA5}">
                      <a16:colId xmlns:a16="http://schemas.microsoft.com/office/drawing/2014/main" val="3313732564"/>
                    </a:ext>
                  </a:extLst>
                </a:gridCol>
                <a:gridCol w="992921">
                  <a:extLst>
                    <a:ext uri="{9D8B030D-6E8A-4147-A177-3AD203B41FA5}">
                      <a16:colId xmlns:a16="http://schemas.microsoft.com/office/drawing/2014/main" val="1399255995"/>
                    </a:ext>
                  </a:extLst>
                </a:gridCol>
                <a:gridCol w="783124">
                  <a:extLst>
                    <a:ext uri="{9D8B030D-6E8A-4147-A177-3AD203B41FA5}">
                      <a16:colId xmlns:a16="http://schemas.microsoft.com/office/drawing/2014/main" val="1472695684"/>
                    </a:ext>
                  </a:extLst>
                </a:gridCol>
                <a:gridCol w="654977">
                  <a:extLst>
                    <a:ext uri="{9D8B030D-6E8A-4147-A177-3AD203B41FA5}">
                      <a16:colId xmlns:a16="http://schemas.microsoft.com/office/drawing/2014/main" val="488854084"/>
                    </a:ext>
                  </a:extLst>
                </a:gridCol>
                <a:gridCol w="854318">
                  <a:extLst>
                    <a:ext uri="{9D8B030D-6E8A-4147-A177-3AD203B41FA5}">
                      <a16:colId xmlns:a16="http://schemas.microsoft.com/office/drawing/2014/main" val="575034213"/>
                    </a:ext>
                  </a:extLst>
                </a:gridCol>
                <a:gridCol w="682426">
                  <a:extLst>
                    <a:ext uri="{9D8B030D-6E8A-4147-A177-3AD203B41FA5}">
                      <a16:colId xmlns:a16="http://schemas.microsoft.com/office/drawing/2014/main" val="3753555125"/>
                    </a:ext>
                  </a:extLst>
                </a:gridCol>
                <a:gridCol w="816269">
                  <a:extLst>
                    <a:ext uri="{9D8B030D-6E8A-4147-A177-3AD203B41FA5}">
                      <a16:colId xmlns:a16="http://schemas.microsoft.com/office/drawing/2014/main" val="902963817"/>
                    </a:ext>
                  </a:extLst>
                </a:gridCol>
                <a:gridCol w="736768">
                  <a:extLst>
                    <a:ext uri="{9D8B030D-6E8A-4147-A177-3AD203B41FA5}">
                      <a16:colId xmlns:a16="http://schemas.microsoft.com/office/drawing/2014/main" val="483570549"/>
                    </a:ext>
                  </a:extLst>
                </a:gridCol>
                <a:gridCol w="1039420">
                  <a:extLst>
                    <a:ext uri="{9D8B030D-6E8A-4147-A177-3AD203B41FA5}">
                      <a16:colId xmlns:a16="http://schemas.microsoft.com/office/drawing/2014/main" val="3823385398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3293662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Beetle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dirty="0"/>
                        <a:t>Colony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86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CFU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79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8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788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57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ware, indoor&#10;&#10;Description automatically generated">
            <a:extLst>
              <a:ext uri="{FF2B5EF4-FFF2-40B4-BE49-F238E27FC236}">
                <a16:creationId xmlns:a16="http://schemas.microsoft.com/office/drawing/2014/main" id="{C20A130D-ABDB-B4FA-132B-76455A8D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9903" y="857250"/>
            <a:ext cx="6858000" cy="5143500"/>
          </a:xfrm>
          <a:prstGeom prst="rect">
            <a:avLst/>
          </a:prstGeom>
        </p:spPr>
      </p:pic>
      <p:pic>
        <p:nvPicPr>
          <p:cNvPr id="9" name="Picture 8" descr="A petri dish with white bubbles&#10;&#10;Description automatically generated with low confidence">
            <a:extLst>
              <a:ext uri="{FF2B5EF4-FFF2-40B4-BE49-F238E27FC236}">
                <a16:creationId xmlns:a16="http://schemas.microsoft.com/office/drawing/2014/main" id="{460F3000-601D-8DCC-0A2E-7576A2928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38750" y="857250"/>
            <a:ext cx="6858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B2456D-F00B-8575-1061-1CA781D2D2F3}"/>
              </a:ext>
            </a:extLst>
          </p:cNvPr>
          <p:cNvSpPr txBox="1"/>
          <p:nvPr/>
        </p:nvSpPr>
        <p:spPr>
          <a:xfrm>
            <a:off x="6658984" y="301214"/>
            <a:ext cx="452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PEA 0.1x Female 1 from BEP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1CF17-2994-47FB-D631-988C8AA20FC2}"/>
              </a:ext>
            </a:extLst>
          </p:cNvPr>
          <p:cNvSpPr txBox="1"/>
          <p:nvPr/>
        </p:nvSpPr>
        <p:spPr>
          <a:xfrm>
            <a:off x="1228165" y="301214"/>
            <a:ext cx="452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PEA 0.1x Female 5 from ADZ</a:t>
            </a:r>
          </a:p>
        </p:txBody>
      </p:sp>
    </p:spTree>
    <p:extLst>
      <p:ext uri="{BB962C8B-B14F-4D97-AF65-F5344CB8AC3E}">
        <p14:creationId xmlns:p14="http://schemas.microsoft.com/office/powerpoint/2010/main" val="352199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8078-BDFE-8C4F-BF80-1CA8E75D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Homework Tuesday </a:t>
            </a:r>
            <a:r>
              <a:rPr lang="en-US" sz="6000" dirty="0"/>
              <a:t>16 May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4A6D-FCEE-1D41-AC04-9F5D0FB4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00522" cy="4667250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en-US" sz="11100" dirty="0">
                <a:latin typeface="+mj-lt"/>
              </a:rPr>
              <a:t>Prepare microbiome extracts and plate on nutrient agar (beetle(s) and negative control)​</a:t>
            </a:r>
          </a:p>
          <a:p>
            <a:pPr marL="0" indent="0" fontAlgn="base">
              <a:buNone/>
            </a:pPr>
            <a:r>
              <a:rPr lang="en-US" sz="11100" dirty="0">
                <a:latin typeface="+mj-lt"/>
              </a:rPr>
              <a:t>​</a:t>
            </a:r>
          </a:p>
          <a:p>
            <a:pPr marL="0" indent="0" fontAlgn="base">
              <a:buNone/>
            </a:pPr>
            <a:r>
              <a:rPr lang="en-US" sz="11100" dirty="0">
                <a:latin typeface="+mj-lt"/>
              </a:rPr>
              <a:t>Read protocols on community ecology analysis with colony phenotypes and perform analysis on Sample Data: ​Colony Phenotype Data (website&gt;Microbiome&gt;Curriculum Materials)</a:t>
            </a:r>
          </a:p>
          <a:p>
            <a:pPr marL="0" indent="0" fontAlgn="base">
              <a:buNone/>
            </a:pPr>
            <a:r>
              <a:rPr lang="en-US" sz="11100" dirty="0">
                <a:latin typeface="+mj-lt"/>
              </a:rPr>
              <a:t>​</a:t>
            </a:r>
          </a:p>
          <a:p>
            <a:pPr marL="0" indent="0" fontAlgn="base">
              <a:buNone/>
            </a:pPr>
            <a:r>
              <a:rPr lang="en-US" sz="11100" dirty="0">
                <a:latin typeface="+mj-lt"/>
              </a:rPr>
              <a:t>Read protocols and watch videos on:​ PCR, Sanger sequencing, and </a:t>
            </a:r>
            <a:r>
              <a:rPr lang="en-US" sz="11100" dirty="0" err="1">
                <a:latin typeface="+mj-lt"/>
              </a:rPr>
              <a:t>BLASTn</a:t>
            </a:r>
            <a:r>
              <a:rPr lang="en-US" sz="98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205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2502-BB69-DA4F-9702-7B5207F0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273" y="1892036"/>
            <a:ext cx="10921999" cy="1536964"/>
          </a:xfrm>
        </p:spPr>
        <p:txBody>
          <a:bodyPr>
            <a:noAutofit/>
          </a:bodyPr>
          <a:lstStyle/>
          <a:p>
            <a:r>
              <a:rPr lang="en-US" b="1" dirty="0"/>
              <a:t>1. Colony Phenotypes &gt;&gt;&gt; ID different Taxa 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7" name="Graphic 6" descr="Petri Dish with solid fill">
            <a:extLst>
              <a:ext uri="{FF2B5EF4-FFF2-40B4-BE49-F238E27FC236}">
                <a16:creationId xmlns:a16="http://schemas.microsoft.com/office/drawing/2014/main" id="{6AFEA6C4-B324-854A-A32F-0BE30F877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766" y="1484944"/>
            <a:ext cx="1103944" cy="110394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FC4BA3C-F0FE-8C4C-9B15-C71A503ED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59" t="19003"/>
          <a:stretch/>
        </p:blipFill>
        <p:spPr>
          <a:xfrm>
            <a:off x="320766" y="3342158"/>
            <a:ext cx="1010008" cy="109331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4D1AC63-A308-9E4D-A07F-22ACC00344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35" t="3705" b="5805"/>
          <a:stretch/>
        </p:blipFill>
        <p:spPr>
          <a:xfrm>
            <a:off x="199495" y="3021908"/>
            <a:ext cx="625481" cy="1699530"/>
          </a:xfrm>
          <a:prstGeom prst="rect">
            <a:avLst/>
          </a:prstGeom>
        </p:spPr>
      </p:pic>
      <p:pic>
        <p:nvPicPr>
          <p:cNvPr id="10" name="Graphic 9" descr="DNA with solid fill">
            <a:extLst>
              <a:ext uri="{FF2B5EF4-FFF2-40B4-BE49-F238E27FC236}">
                <a16:creationId xmlns:a16="http://schemas.microsoft.com/office/drawing/2014/main" id="{CF539A1E-A460-5946-8D7E-5F5A008A4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229" y="4915849"/>
            <a:ext cx="1124422" cy="1124422"/>
          </a:xfrm>
          <a:prstGeom prst="rect">
            <a:avLst/>
          </a:prstGeom>
        </p:spPr>
      </p:pic>
      <p:pic>
        <p:nvPicPr>
          <p:cNvPr id="11" name="Graphic 10" descr="Beetle with solid fill">
            <a:extLst>
              <a:ext uri="{FF2B5EF4-FFF2-40B4-BE49-F238E27FC236}">
                <a16:creationId xmlns:a16="http://schemas.microsoft.com/office/drawing/2014/main" id="{16C48E0D-E4CF-4245-B742-6C1D47C64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7273" y="197171"/>
            <a:ext cx="1103944" cy="1103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C76792-4AD0-B54F-8E0A-C33F2AA82F0D}"/>
              </a:ext>
            </a:extLst>
          </p:cNvPr>
          <p:cNvSpPr txBox="1"/>
          <p:nvPr/>
        </p:nvSpPr>
        <p:spPr>
          <a:xfrm>
            <a:off x="2878666" y="333645"/>
            <a:ext cx="6129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Experimental Protocols:</a:t>
            </a:r>
          </a:p>
        </p:txBody>
      </p:sp>
      <p:pic>
        <p:nvPicPr>
          <p:cNvPr id="14" name="Graphic 13" descr="Beetle with solid fill">
            <a:extLst>
              <a:ext uri="{FF2B5EF4-FFF2-40B4-BE49-F238E27FC236}">
                <a16:creationId xmlns:a16="http://schemas.microsoft.com/office/drawing/2014/main" id="{EC36B76F-CE43-F44D-A5A2-764910F26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3266" y="239553"/>
            <a:ext cx="1103944" cy="1103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CCB2D5-0286-B748-B32D-23B826E4FE94}"/>
              </a:ext>
            </a:extLst>
          </p:cNvPr>
          <p:cNvSpPr txBox="1"/>
          <p:nvPr/>
        </p:nvSpPr>
        <p:spPr>
          <a:xfrm>
            <a:off x="1687808" y="3046480"/>
            <a:ext cx="10183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 Picked Colony, PCR, Sanger sequence &gt;&gt;&gt; 	Taxa ID (Genus)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ACEA1-7C60-6743-AC0D-5A9C35815ECF}"/>
              </a:ext>
            </a:extLst>
          </p:cNvPr>
          <p:cNvSpPr txBox="1"/>
          <p:nvPr/>
        </p:nvSpPr>
        <p:spPr>
          <a:xfrm>
            <a:off x="1577273" y="5008674"/>
            <a:ext cx="9772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3. NextGen Sequence &gt;&gt;&gt; Taxa ID (Family)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3EE8DF-A8EE-364D-A3BF-33FBE202526A}"/>
              </a:ext>
            </a:extLst>
          </p:cNvPr>
          <p:cNvSpPr/>
          <p:nvPr/>
        </p:nvSpPr>
        <p:spPr>
          <a:xfrm>
            <a:off x="1561242" y="5959419"/>
            <a:ext cx="9804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Taxa ID permits community comparisons </a:t>
            </a:r>
          </a:p>
        </p:txBody>
      </p:sp>
    </p:spTree>
    <p:extLst>
      <p:ext uri="{BB962C8B-B14F-4D97-AF65-F5344CB8AC3E}">
        <p14:creationId xmlns:p14="http://schemas.microsoft.com/office/powerpoint/2010/main" val="13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7BEA44-8E03-6549-AA57-C1D04FB56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11446"/>
              </p:ext>
            </p:extLst>
          </p:nvPr>
        </p:nvGraphicFramePr>
        <p:xfrm>
          <a:off x="375692" y="437382"/>
          <a:ext cx="11440616" cy="598323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857283">
                  <a:extLst>
                    <a:ext uri="{9D8B030D-6E8A-4147-A177-3AD203B41FA5}">
                      <a16:colId xmlns:a16="http://schemas.microsoft.com/office/drawing/2014/main" val="292881037"/>
                    </a:ext>
                  </a:extLst>
                </a:gridCol>
                <a:gridCol w="10583333">
                  <a:extLst>
                    <a:ext uri="{9D8B030D-6E8A-4147-A177-3AD203B41FA5}">
                      <a16:colId xmlns:a16="http://schemas.microsoft.com/office/drawing/2014/main" val="760666555"/>
                    </a:ext>
                  </a:extLst>
                </a:gridCol>
              </a:tblGrid>
              <a:tr h="2466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Week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Full Semester Implementation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2270864801"/>
                  </a:ext>
                </a:extLst>
              </a:tr>
              <a:tr h="6888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insect microbiomes, bean beetles, experimental design, </a:t>
                      </a:r>
                      <a:r>
                        <a:rPr lang="en-US" sz="2400" b="1" dirty="0">
                          <a:effectLst/>
                        </a:rPr>
                        <a:t>&amp; culturing of microbes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247368"/>
                  </a:ext>
                </a:extLst>
              </a:tr>
              <a:tr h="6023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DNA extraction for microbial community sequencing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1463287223"/>
                  </a:ext>
                </a:extLst>
              </a:tr>
              <a:tr h="4805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Iteration day for unsuccessful DNA extractions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1843225761"/>
                  </a:ext>
                </a:extLst>
              </a:tr>
              <a:tr h="5862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Phenotypic assessment of microbes &amp; culture-based PCR of selected colonies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2141047056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Electrophoresis and iteration day for unsuccessful culture-based PCR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653405219"/>
                  </a:ext>
                </a:extLst>
              </a:tr>
              <a:tr h="4932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bioinformatics &amp; analysis of colony sequencing data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2052820820"/>
                  </a:ext>
                </a:extLst>
              </a:tr>
              <a:tr h="4211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7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community analysis, phenotype &amp; colony sequencing analysis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4257319598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DNA Subway and analysis of microbial community sequencing data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3695786726"/>
                  </a:ext>
                </a:extLst>
              </a:tr>
              <a:tr h="3364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9-11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Bioinformatic analysis of microbial community sequencing data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1087097207"/>
                  </a:ext>
                </a:extLst>
              </a:tr>
              <a:tr h="5548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12-13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Community analysis of sequencing data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3644649201"/>
                  </a:ext>
                </a:extLst>
              </a:tr>
              <a:tr h="2466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14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Final presentations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/>
                </a:tc>
                <a:extLst>
                  <a:ext uri="{0D108BD9-81ED-4DB2-BD59-A6C34878D82A}">
                    <a16:rowId xmlns:a16="http://schemas.microsoft.com/office/drawing/2014/main" val="322157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8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AF3787-A22F-6844-BECB-B28D4080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01310"/>
              </p:ext>
            </p:extLst>
          </p:nvPr>
        </p:nvGraphicFramePr>
        <p:xfrm>
          <a:off x="576742" y="618571"/>
          <a:ext cx="10260591" cy="574277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98058">
                  <a:extLst>
                    <a:ext uri="{9D8B030D-6E8A-4147-A177-3AD203B41FA5}">
                      <a16:colId xmlns:a16="http://schemas.microsoft.com/office/drawing/2014/main" val="3074860781"/>
                    </a:ext>
                  </a:extLst>
                </a:gridCol>
                <a:gridCol w="9262533">
                  <a:extLst>
                    <a:ext uri="{9D8B030D-6E8A-4147-A177-3AD203B41FA5}">
                      <a16:colId xmlns:a16="http://schemas.microsoft.com/office/drawing/2014/main" val="3677504673"/>
                    </a:ext>
                  </a:extLst>
                </a:gridCol>
              </a:tblGrid>
              <a:tr h="1787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Week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Half-Semester Implementation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855027763"/>
                  </a:ext>
                </a:extLst>
              </a:tr>
              <a:tr h="1072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insect microbiomes, bean beetles, experimental design, &amp; </a:t>
                      </a:r>
                      <a:r>
                        <a:rPr lang="en-US" sz="2400" b="1" dirty="0">
                          <a:effectLst/>
                        </a:rPr>
                        <a:t>culturing of microbes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13881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DNA extraction, phenotypic assessment of microbes, &amp; culture-based PCR of selected colonies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42393459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3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Electrophoresis and iteration day for unsuccessful culture-based PCR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711211529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bioinformatics &amp; analysis of colony sequencing data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2086642757"/>
                  </a:ext>
                </a:extLst>
              </a:tr>
              <a:tr h="1072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Introduction to community analysis, phenotype &amp; colony sequencing analysis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735876129"/>
                  </a:ext>
                </a:extLst>
              </a:tr>
              <a:tr h="4831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Community analysis of sequence data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764148876"/>
                  </a:ext>
                </a:extLst>
              </a:tr>
              <a:tr h="1787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Final presentations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01754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15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2502-BB69-DA4F-9702-7B5207F0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273" y="1892036"/>
            <a:ext cx="10921999" cy="1536964"/>
          </a:xfrm>
        </p:spPr>
        <p:txBody>
          <a:bodyPr>
            <a:noAutofit/>
          </a:bodyPr>
          <a:lstStyle/>
          <a:p>
            <a:r>
              <a:rPr lang="en-US" b="1" dirty="0"/>
              <a:t>1. Colony Phenotypes &gt;&gt;&gt; ID different Taxa 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7" name="Graphic 6" descr="Petri Dish with solid fill">
            <a:extLst>
              <a:ext uri="{FF2B5EF4-FFF2-40B4-BE49-F238E27FC236}">
                <a16:creationId xmlns:a16="http://schemas.microsoft.com/office/drawing/2014/main" id="{6AFEA6C4-B324-854A-A32F-0BE30F877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766" y="1484944"/>
            <a:ext cx="1103944" cy="110394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FC4BA3C-F0FE-8C4C-9B15-C71A503ED6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7259" t="19003"/>
          <a:stretch/>
        </p:blipFill>
        <p:spPr>
          <a:xfrm>
            <a:off x="320766" y="3342158"/>
            <a:ext cx="1010008" cy="109331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4D1AC63-A308-9E4D-A07F-22ACC00344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4135" t="3705" b="5805"/>
          <a:stretch/>
        </p:blipFill>
        <p:spPr>
          <a:xfrm>
            <a:off x="199495" y="3021908"/>
            <a:ext cx="625481" cy="1699530"/>
          </a:xfrm>
          <a:prstGeom prst="rect">
            <a:avLst/>
          </a:prstGeom>
        </p:spPr>
      </p:pic>
      <p:pic>
        <p:nvPicPr>
          <p:cNvPr id="10" name="Graphic 9" descr="DNA with solid fill">
            <a:extLst>
              <a:ext uri="{FF2B5EF4-FFF2-40B4-BE49-F238E27FC236}">
                <a16:creationId xmlns:a16="http://schemas.microsoft.com/office/drawing/2014/main" id="{CF539A1E-A460-5946-8D7E-5F5A008A4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229" y="4915849"/>
            <a:ext cx="1124422" cy="1124422"/>
          </a:xfrm>
          <a:prstGeom prst="rect">
            <a:avLst/>
          </a:prstGeom>
        </p:spPr>
      </p:pic>
      <p:pic>
        <p:nvPicPr>
          <p:cNvPr id="11" name="Graphic 10" descr="Beetle with solid fill">
            <a:extLst>
              <a:ext uri="{FF2B5EF4-FFF2-40B4-BE49-F238E27FC236}">
                <a16:creationId xmlns:a16="http://schemas.microsoft.com/office/drawing/2014/main" id="{16C48E0D-E4CF-4245-B742-6C1D47C64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7273" y="197171"/>
            <a:ext cx="1103944" cy="1103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C76792-4AD0-B54F-8E0A-C33F2AA82F0D}"/>
              </a:ext>
            </a:extLst>
          </p:cNvPr>
          <p:cNvSpPr txBox="1"/>
          <p:nvPr/>
        </p:nvSpPr>
        <p:spPr>
          <a:xfrm>
            <a:off x="2878666" y="333645"/>
            <a:ext cx="6129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Experimental Protocols:</a:t>
            </a:r>
          </a:p>
        </p:txBody>
      </p:sp>
      <p:pic>
        <p:nvPicPr>
          <p:cNvPr id="14" name="Graphic 13" descr="Beetle with solid fill">
            <a:extLst>
              <a:ext uri="{FF2B5EF4-FFF2-40B4-BE49-F238E27FC236}">
                <a16:creationId xmlns:a16="http://schemas.microsoft.com/office/drawing/2014/main" id="{EC36B76F-CE43-F44D-A5A2-764910F26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3266" y="239553"/>
            <a:ext cx="1103944" cy="1103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CCB2D5-0286-B748-B32D-23B826E4FE94}"/>
              </a:ext>
            </a:extLst>
          </p:cNvPr>
          <p:cNvSpPr txBox="1"/>
          <p:nvPr/>
        </p:nvSpPr>
        <p:spPr>
          <a:xfrm>
            <a:off x="1577273" y="3165541"/>
            <a:ext cx="10183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Picked Colony, PCR, Sanger sequence &gt;&gt;&gt; 	Taxa ID (Genus)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ACEA1-7C60-6743-AC0D-5A9C35815ECF}"/>
              </a:ext>
            </a:extLst>
          </p:cNvPr>
          <p:cNvSpPr txBox="1"/>
          <p:nvPr/>
        </p:nvSpPr>
        <p:spPr>
          <a:xfrm>
            <a:off x="1577273" y="5008674"/>
            <a:ext cx="9772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NextGen Sequence &gt;&gt;&gt; Taxa ID (Family)</a:t>
            </a:r>
          </a:p>
        </p:txBody>
      </p:sp>
    </p:spTree>
    <p:extLst>
      <p:ext uri="{BB962C8B-B14F-4D97-AF65-F5344CB8AC3E}">
        <p14:creationId xmlns:p14="http://schemas.microsoft.com/office/powerpoint/2010/main" val="190794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242FD-2084-4440-9E0C-E05DF2E2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26" y="171205"/>
            <a:ext cx="9868348" cy="1847538"/>
          </a:xfrm>
        </p:spPr>
        <p:txBody>
          <a:bodyPr>
            <a:normAutofit/>
          </a:bodyPr>
          <a:lstStyle/>
          <a:p>
            <a:r>
              <a:rPr lang="en-US" dirty="0"/>
              <a:t>Does diet influence the bean beetle gut-microbiome?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40C8C-7935-5749-A9D0-F4FF8A7848DC}"/>
              </a:ext>
            </a:extLst>
          </p:cNvPr>
          <p:cNvSpPr txBox="1"/>
          <p:nvPr/>
        </p:nvSpPr>
        <p:spPr>
          <a:xfrm>
            <a:off x="238712" y="2018743"/>
            <a:ext cx="6297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Beans produce different secondary metabolites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Adzuki beans contains higher levels than Blackeye peas (BEP)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secondary metabolites cause differences between the gut microbiomes of bean beetles from different host beans?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C7C360-726F-5443-BA36-9BE11548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66" y="2266543"/>
            <a:ext cx="5219185" cy="35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242FD-2084-4440-9E0C-E05DF2E2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161053"/>
            <a:ext cx="10260635" cy="1847538"/>
          </a:xfrm>
        </p:spPr>
        <p:txBody>
          <a:bodyPr>
            <a:normAutofit/>
          </a:bodyPr>
          <a:lstStyle/>
          <a:p>
            <a:r>
              <a:rPr lang="en-US" dirty="0"/>
              <a:t>Experimental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40C8C-7935-5749-A9D0-F4FF8A7848DC}"/>
              </a:ext>
            </a:extLst>
          </p:cNvPr>
          <p:cNvSpPr txBox="1"/>
          <p:nvPr/>
        </p:nvSpPr>
        <p:spPr>
          <a:xfrm>
            <a:off x="625337" y="1663741"/>
            <a:ext cx="6297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Compare the bacterial microbiome of adult beetles from two host beans</a:t>
            </a:r>
          </a:p>
          <a:p>
            <a:r>
              <a:rPr lang="en-US" sz="3200" dirty="0"/>
              <a:t>		Adzuki beans</a:t>
            </a:r>
          </a:p>
          <a:p>
            <a:r>
              <a:rPr lang="en-US" sz="3200" dirty="0"/>
              <a:t>		Blackeye peas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Culture Microbiome Bacteria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Tabulate Phenotypes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Community Ecology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2B89D-98A2-2641-5657-E0BAAD4F3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43" y="3934860"/>
            <a:ext cx="2097949" cy="20979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BA7DD1-71C1-E29E-05B2-949B5929572C}"/>
              </a:ext>
            </a:extLst>
          </p:cNvPr>
          <p:cNvGrpSpPr/>
          <p:nvPr/>
        </p:nvGrpSpPr>
        <p:grpSpPr>
          <a:xfrm>
            <a:off x="9916605" y="3429000"/>
            <a:ext cx="1857827" cy="2959100"/>
            <a:chOff x="6339117" y="2820306"/>
            <a:chExt cx="1857827" cy="29591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894D74-5909-F9CC-2005-517CCFA4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9117" y="2820306"/>
              <a:ext cx="1857827" cy="29591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79D20C-4156-9BCF-6FAC-2DE6C14778D5}"/>
                </a:ext>
              </a:extLst>
            </p:cNvPr>
            <p:cNvSpPr/>
            <p:nvPr/>
          </p:nvSpPr>
          <p:spPr>
            <a:xfrm>
              <a:off x="7458639" y="4038600"/>
              <a:ext cx="155801" cy="163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F1DDC2-6B20-EFDA-5F06-B362B9406A24}"/>
                </a:ext>
              </a:extLst>
            </p:cNvPr>
            <p:cNvSpPr/>
            <p:nvPr/>
          </p:nvSpPr>
          <p:spPr>
            <a:xfrm>
              <a:off x="6950603" y="3967843"/>
              <a:ext cx="149622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B67DABFF-B186-6315-6109-C177490BC275}"/>
                </a:ext>
              </a:extLst>
            </p:cNvPr>
            <p:cNvSpPr/>
            <p:nvPr/>
          </p:nvSpPr>
          <p:spPr>
            <a:xfrm>
              <a:off x="7218108" y="4180114"/>
              <a:ext cx="240531" cy="163286"/>
            </a:xfrm>
            <a:prstGeom prst="chor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756CE2CF-759F-3996-7E02-988AB1E39A8A}"/>
                </a:ext>
              </a:extLst>
            </p:cNvPr>
            <p:cNvSpPr/>
            <p:nvPr/>
          </p:nvSpPr>
          <p:spPr>
            <a:xfrm>
              <a:off x="7137614" y="3788229"/>
              <a:ext cx="235475" cy="195943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3CAE4704-9446-7C73-9DFD-A44E7AEF8416}"/>
                </a:ext>
              </a:extLst>
            </p:cNvPr>
            <p:cNvSpPr/>
            <p:nvPr/>
          </p:nvSpPr>
          <p:spPr>
            <a:xfrm>
              <a:off x="7475902" y="3750129"/>
              <a:ext cx="208643" cy="163286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0C2053-47C1-F16B-6292-BA277BE4E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177" y="505747"/>
            <a:ext cx="1857827" cy="2959100"/>
          </a:xfrm>
          <a:prstGeom prst="rect">
            <a:avLst/>
          </a:prstGeom>
        </p:spPr>
      </p:pic>
      <p:sp>
        <p:nvSpPr>
          <p:cNvPr id="14" name="Chord 13">
            <a:extLst>
              <a:ext uri="{FF2B5EF4-FFF2-40B4-BE49-F238E27FC236}">
                <a16:creationId xmlns:a16="http://schemas.microsoft.com/office/drawing/2014/main" id="{157813AF-E656-3A55-F430-F394474D5442}"/>
              </a:ext>
            </a:extLst>
          </p:cNvPr>
          <p:cNvSpPr/>
          <p:nvPr/>
        </p:nvSpPr>
        <p:spPr>
          <a:xfrm>
            <a:off x="10277195" y="1685942"/>
            <a:ext cx="240531" cy="163286"/>
          </a:xfrm>
          <a:prstGeom prst="chor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hord 14">
            <a:extLst>
              <a:ext uri="{FF2B5EF4-FFF2-40B4-BE49-F238E27FC236}">
                <a16:creationId xmlns:a16="http://schemas.microsoft.com/office/drawing/2014/main" id="{7B627012-0B8C-D26C-6E0D-641836B7481D}"/>
              </a:ext>
            </a:extLst>
          </p:cNvPr>
          <p:cNvSpPr/>
          <p:nvPr/>
        </p:nvSpPr>
        <p:spPr>
          <a:xfrm>
            <a:off x="10638237" y="1544428"/>
            <a:ext cx="240531" cy="163286"/>
          </a:xfrm>
          <a:prstGeom prst="chor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9CFCB37-2ED7-A67A-6910-AB967056C0A8}"/>
              </a:ext>
            </a:extLst>
          </p:cNvPr>
          <p:cNvSpPr/>
          <p:nvPr/>
        </p:nvSpPr>
        <p:spPr>
          <a:xfrm>
            <a:off x="10638237" y="1865557"/>
            <a:ext cx="235475" cy="1959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3A3D5ECA-0E7B-62A4-7EF2-2FE03B3CD6AB}"/>
              </a:ext>
            </a:extLst>
          </p:cNvPr>
          <p:cNvSpPr/>
          <p:nvPr/>
        </p:nvSpPr>
        <p:spPr>
          <a:xfrm>
            <a:off x="10366586" y="1925428"/>
            <a:ext cx="208643" cy="163286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25FFE9-BCA1-852F-FF76-2E98A736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017" y="1187887"/>
            <a:ext cx="2158656" cy="19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1A70F82-0573-8F47-A6F2-3C0E617A1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5" t="3705" b="5805"/>
          <a:stretch/>
        </p:blipFill>
        <p:spPr>
          <a:xfrm>
            <a:off x="5607046" y="2690865"/>
            <a:ext cx="977907" cy="2657127"/>
          </a:xfrm>
          <a:prstGeom prst="rect">
            <a:avLst/>
          </a:prstGeom>
        </p:spPr>
      </p:pic>
      <p:pic>
        <p:nvPicPr>
          <p:cNvPr id="6" name="Graphic 5" descr="Beetle with solid fill">
            <a:extLst>
              <a:ext uri="{FF2B5EF4-FFF2-40B4-BE49-F238E27FC236}">
                <a16:creationId xmlns:a16="http://schemas.microsoft.com/office/drawing/2014/main" id="{ED034CC0-3A2A-844E-BFED-50C07ADC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313" y="2760617"/>
            <a:ext cx="1524506" cy="15245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D4B013-40CE-714F-964B-2A8ADC7782B9}"/>
              </a:ext>
            </a:extLst>
          </p:cNvPr>
          <p:cNvCxnSpPr>
            <a:cxnSpLocks/>
          </p:cNvCxnSpPr>
          <p:nvPr/>
        </p:nvCxnSpPr>
        <p:spPr>
          <a:xfrm>
            <a:off x="5321027" y="2939523"/>
            <a:ext cx="0" cy="2657127"/>
          </a:xfrm>
          <a:prstGeom prst="line">
            <a:avLst/>
          </a:prstGeom>
          <a:ln w="101600" cap="rnd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06DCE42-AF96-2440-8121-D933FFB032D2}"/>
              </a:ext>
            </a:extLst>
          </p:cNvPr>
          <p:cNvGrpSpPr/>
          <p:nvPr/>
        </p:nvGrpSpPr>
        <p:grpSpPr>
          <a:xfrm>
            <a:off x="8645236" y="2690865"/>
            <a:ext cx="1979715" cy="1952387"/>
            <a:chOff x="6096000" y="2880525"/>
            <a:chExt cx="2628900" cy="24431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68EBE0-90AB-E741-9D57-9CC7F1FB0228}"/>
                </a:ext>
              </a:extLst>
            </p:cNvPr>
            <p:cNvSpPr/>
            <p:nvPr/>
          </p:nvSpPr>
          <p:spPr>
            <a:xfrm>
              <a:off x="6096000" y="2880525"/>
              <a:ext cx="2628900" cy="2443162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9472D6-D3F7-3F47-963A-C4F30863C857}"/>
                </a:ext>
              </a:extLst>
            </p:cNvPr>
            <p:cNvSpPr/>
            <p:nvPr/>
          </p:nvSpPr>
          <p:spPr>
            <a:xfrm>
              <a:off x="6631781" y="3398445"/>
              <a:ext cx="145256" cy="135335"/>
            </a:xfrm>
            <a:prstGeom prst="ellipse">
              <a:avLst/>
            </a:prstGeom>
            <a:solidFill>
              <a:schemeClr val="bg2">
                <a:lumMod val="50000"/>
                <a:alpha val="58902"/>
              </a:schemeClr>
            </a:solidFill>
            <a:ln w="107950">
              <a:solidFill>
                <a:schemeClr val="accent3">
                  <a:lumMod val="75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9CE4F2-0750-944D-A84A-EC5757C300E7}"/>
                </a:ext>
              </a:extLst>
            </p:cNvPr>
            <p:cNvSpPr/>
            <p:nvPr/>
          </p:nvSpPr>
          <p:spPr>
            <a:xfrm>
              <a:off x="7384255" y="3240886"/>
              <a:ext cx="483393" cy="4333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C37D5C-75ED-9A42-9D0F-1FB7B4E40755}"/>
                </a:ext>
              </a:extLst>
            </p:cNvPr>
            <p:cNvSpPr/>
            <p:nvPr/>
          </p:nvSpPr>
          <p:spPr>
            <a:xfrm>
              <a:off x="6525817" y="4055115"/>
              <a:ext cx="483393" cy="4333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3C883A-0FB7-9641-8ECD-A2811DE4A448}"/>
                </a:ext>
              </a:extLst>
            </p:cNvPr>
            <p:cNvSpPr/>
            <p:nvPr/>
          </p:nvSpPr>
          <p:spPr>
            <a:xfrm>
              <a:off x="7312661" y="3855947"/>
              <a:ext cx="483393" cy="4333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DA2017-3192-2F44-8846-40690CB70AB6}"/>
                </a:ext>
              </a:extLst>
            </p:cNvPr>
            <p:cNvSpPr/>
            <p:nvPr/>
          </p:nvSpPr>
          <p:spPr>
            <a:xfrm>
              <a:off x="7524753" y="4481616"/>
              <a:ext cx="483393" cy="4333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CED60B-6158-714C-AB65-359864326FF4}"/>
                </a:ext>
              </a:extLst>
            </p:cNvPr>
            <p:cNvSpPr/>
            <p:nvPr/>
          </p:nvSpPr>
          <p:spPr>
            <a:xfrm>
              <a:off x="7065167" y="3082728"/>
              <a:ext cx="290512" cy="2706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EB34FC-68F2-674D-AEE4-7B1E520C1A14}"/>
                </a:ext>
              </a:extLst>
            </p:cNvPr>
            <p:cNvSpPr/>
            <p:nvPr/>
          </p:nvSpPr>
          <p:spPr>
            <a:xfrm>
              <a:off x="7779539" y="3832029"/>
              <a:ext cx="290512" cy="2706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DA221A-C4F6-7140-86C5-B024915A672D}"/>
                </a:ext>
              </a:extLst>
            </p:cNvPr>
            <p:cNvSpPr/>
            <p:nvPr/>
          </p:nvSpPr>
          <p:spPr>
            <a:xfrm>
              <a:off x="6622257" y="4522992"/>
              <a:ext cx="290512" cy="2706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11B73D-BFB6-A640-AD70-FDC75588BBD6}"/>
                </a:ext>
              </a:extLst>
            </p:cNvPr>
            <p:cNvSpPr/>
            <p:nvPr/>
          </p:nvSpPr>
          <p:spPr>
            <a:xfrm>
              <a:off x="7972423" y="3373345"/>
              <a:ext cx="357187" cy="309562"/>
            </a:xfrm>
            <a:custGeom>
              <a:avLst/>
              <a:gdLst>
                <a:gd name="connsiteX0" fmla="*/ 214312 w 958485"/>
                <a:gd name="connsiteY0" fmla="*/ 42862 h 833956"/>
                <a:gd name="connsiteX1" fmla="*/ 114300 w 958485"/>
                <a:gd name="connsiteY1" fmla="*/ 171450 h 833956"/>
                <a:gd name="connsiteX2" fmla="*/ 42862 w 958485"/>
                <a:gd name="connsiteY2" fmla="*/ 185737 h 833956"/>
                <a:gd name="connsiteX3" fmla="*/ 85725 w 958485"/>
                <a:gd name="connsiteY3" fmla="*/ 228600 h 833956"/>
                <a:gd name="connsiteX4" fmla="*/ 42862 w 958485"/>
                <a:gd name="connsiteY4" fmla="*/ 357187 h 833956"/>
                <a:gd name="connsiteX5" fmla="*/ 28575 w 958485"/>
                <a:gd name="connsiteY5" fmla="*/ 400050 h 833956"/>
                <a:gd name="connsiteX6" fmla="*/ 0 w 958485"/>
                <a:gd name="connsiteY6" fmla="*/ 442912 h 833956"/>
                <a:gd name="connsiteX7" fmla="*/ 28575 w 958485"/>
                <a:gd name="connsiteY7" fmla="*/ 528637 h 833956"/>
                <a:gd name="connsiteX8" fmla="*/ 42862 w 958485"/>
                <a:gd name="connsiteY8" fmla="*/ 585787 h 833956"/>
                <a:gd name="connsiteX9" fmla="*/ 85725 w 958485"/>
                <a:gd name="connsiteY9" fmla="*/ 600075 h 833956"/>
                <a:gd name="connsiteX10" fmla="*/ 114300 w 958485"/>
                <a:gd name="connsiteY10" fmla="*/ 642937 h 833956"/>
                <a:gd name="connsiteX11" fmla="*/ 128587 w 958485"/>
                <a:gd name="connsiteY11" fmla="*/ 685800 h 833956"/>
                <a:gd name="connsiteX12" fmla="*/ 257175 w 958485"/>
                <a:gd name="connsiteY12" fmla="*/ 742950 h 833956"/>
                <a:gd name="connsiteX13" fmla="*/ 342900 w 958485"/>
                <a:gd name="connsiteY13" fmla="*/ 785812 h 833956"/>
                <a:gd name="connsiteX14" fmla="*/ 385762 w 958485"/>
                <a:gd name="connsiteY14" fmla="*/ 814387 h 833956"/>
                <a:gd name="connsiteX15" fmla="*/ 671512 w 958485"/>
                <a:gd name="connsiteY15" fmla="*/ 814387 h 833956"/>
                <a:gd name="connsiteX16" fmla="*/ 742950 w 958485"/>
                <a:gd name="connsiteY16" fmla="*/ 800100 h 833956"/>
                <a:gd name="connsiteX17" fmla="*/ 800100 w 958485"/>
                <a:gd name="connsiteY17" fmla="*/ 728662 h 833956"/>
                <a:gd name="connsiteX18" fmla="*/ 828675 w 958485"/>
                <a:gd name="connsiteY18" fmla="*/ 685800 h 833956"/>
                <a:gd name="connsiteX19" fmla="*/ 857250 w 958485"/>
                <a:gd name="connsiteY19" fmla="*/ 600075 h 833956"/>
                <a:gd name="connsiteX20" fmla="*/ 871537 w 958485"/>
                <a:gd name="connsiteY20" fmla="*/ 557212 h 833956"/>
                <a:gd name="connsiteX21" fmla="*/ 885825 w 958485"/>
                <a:gd name="connsiteY21" fmla="*/ 314325 h 833956"/>
                <a:gd name="connsiteX22" fmla="*/ 900112 w 958485"/>
                <a:gd name="connsiteY22" fmla="*/ 271462 h 833956"/>
                <a:gd name="connsiteX23" fmla="*/ 942975 w 958485"/>
                <a:gd name="connsiteY23" fmla="*/ 242887 h 833956"/>
                <a:gd name="connsiteX24" fmla="*/ 957262 w 958485"/>
                <a:gd name="connsiteY24" fmla="*/ 200025 h 833956"/>
                <a:gd name="connsiteX25" fmla="*/ 842962 w 958485"/>
                <a:gd name="connsiteY25" fmla="*/ 157162 h 833956"/>
                <a:gd name="connsiteX26" fmla="*/ 800100 w 958485"/>
                <a:gd name="connsiteY26" fmla="*/ 71437 h 833956"/>
                <a:gd name="connsiteX27" fmla="*/ 757237 w 958485"/>
                <a:gd name="connsiteY27" fmla="*/ 85725 h 833956"/>
                <a:gd name="connsiteX28" fmla="*/ 714375 w 958485"/>
                <a:gd name="connsiteY28" fmla="*/ 71437 h 833956"/>
                <a:gd name="connsiteX29" fmla="*/ 657225 w 958485"/>
                <a:gd name="connsiteY29" fmla="*/ 14287 h 833956"/>
                <a:gd name="connsiteX30" fmla="*/ 557212 w 958485"/>
                <a:gd name="connsiteY30" fmla="*/ 28575 h 833956"/>
                <a:gd name="connsiteX31" fmla="*/ 514350 w 958485"/>
                <a:gd name="connsiteY31" fmla="*/ 57150 h 833956"/>
                <a:gd name="connsiteX32" fmla="*/ 414337 w 958485"/>
                <a:gd name="connsiteY32" fmla="*/ 42862 h 833956"/>
                <a:gd name="connsiteX33" fmla="*/ 328612 w 958485"/>
                <a:gd name="connsiteY33" fmla="*/ 0 h 833956"/>
                <a:gd name="connsiteX34" fmla="*/ 228600 w 958485"/>
                <a:gd name="connsiteY34" fmla="*/ 28575 h 833956"/>
                <a:gd name="connsiteX35" fmla="*/ 214312 w 958485"/>
                <a:gd name="connsiteY35" fmla="*/ 42862 h 83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8485" h="833956">
                  <a:moveTo>
                    <a:pt x="214312" y="42862"/>
                  </a:moveTo>
                  <a:cubicBezTo>
                    <a:pt x="195262" y="66674"/>
                    <a:pt x="173241" y="149348"/>
                    <a:pt x="114300" y="171450"/>
                  </a:cubicBezTo>
                  <a:cubicBezTo>
                    <a:pt x="91562" y="179977"/>
                    <a:pt x="66675" y="180975"/>
                    <a:pt x="42862" y="185737"/>
                  </a:cubicBezTo>
                  <a:cubicBezTo>
                    <a:pt x="57150" y="200025"/>
                    <a:pt x="81342" y="208875"/>
                    <a:pt x="85725" y="228600"/>
                  </a:cubicBezTo>
                  <a:cubicBezTo>
                    <a:pt x="98558" y="286348"/>
                    <a:pt x="69757" y="316844"/>
                    <a:pt x="42862" y="357187"/>
                  </a:cubicBezTo>
                  <a:cubicBezTo>
                    <a:pt x="38100" y="371475"/>
                    <a:pt x="35310" y="386579"/>
                    <a:pt x="28575" y="400050"/>
                  </a:cubicBezTo>
                  <a:cubicBezTo>
                    <a:pt x="20896" y="415409"/>
                    <a:pt x="0" y="425741"/>
                    <a:pt x="0" y="442912"/>
                  </a:cubicBezTo>
                  <a:cubicBezTo>
                    <a:pt x="0" y="473033"/>
                    <a:pt x="21270" y="499416"/>
                    <a:pt x="28575" y="528637"/>
                  </a:cubicBezTo>
                  <a:cubicBezTo>
                    <a:pt x="33337" y="547687"/>
                    <a:pt x="30595" y="570454"/>
                    <a:pt x="42862" y="585787"/>
                  </a:cubicBezTo>
                  <a:cubicBezTo>
                    <a:pt x="52270" y="597547"/>
                    <a:pt x="71437" y="595312"/>
                    <a:pt x="85725" y="600075"/>
                  </a:cubicBezTo>
                  <a:cubicBezTo>
                    <a:pt x="95250" y="614362"/>
                    <a:pt x="106621" y="627578"/>
                    <a:pt x="114300" y="642937"/>
                  </a:cubicBezTo>
                  <a:cubicBezTo>
                    <a:pt x="121035" y="656408"/>
                    <a:pt x="119179" y="674040"/>
                    <a:pt x="128587" y="685800"/>
                  </a:cubicBezTo>
                  <a:cubicBezTo>
                    <a:pt x="161819" y="727340"/>
                    <a:pt x="216014" y="715509"/>
                    <a:pt x="257175" y="742950"/>
                  </a:cubicBezTo>
                  <a:cubicBezTo>
                    <a:pt x="312568" y="779879"/>
                    <a:pt x="283747" y="766095"/>
                    <a:pt x="342900" y="785812"/>
                  </a:cubicBezTo>
                  <a:cubicBezTo>
                    <a:pt x="357187" y="795337"/>
                    <a:pt x="370404" y="806708"/>
                    <a:pt x="385762" y="814387"/>
                  </a:cubicBezTo>
                  <a:cubicBezTo>
                    <a:pt x="469835" y="856424"/>
                    <a:pt x="605999" y="818241"/>
                    <a:pt x="671512" y="814387"/>
                  </a:cubicBezTo>
                  <a:cubicBezTo>
                    <a:pt x="695325" y="809625"/>
                    <a:pt x="720212" y="808627"/>
                    <a:pt x="742950" y="800100"/>
                  </a:cubicBezTo>
                  <a:cubicBezTo>
                    <a:pt x="802235" y="777869"/>
                    <a:pt x="776969" y="774924"/>
                    <a:pt x="800100" y="728662"/>
                  </a:cubicBezTo>
                  <a:cubicBezTo>
                    <a:pt x="807779" y="713304"/>
                    <a:pt x="819150" y="700087"/>
                    <a:pt x="828675" y="685800"/>
                  </a:cubicBezTo>
                  <a:lnTo>
                    <a:pt x="857250" y="600075"/>
                  </a:lnTo>
                  <a:lnTo>
                    <a:pt x="871537" y="557212"/>
                  </a:lnTo>
                  <a:cubicBezTo>
                    <a:pt x="876300" y="476250"/>
                    <a:pt x="877755" y="395025"/>
                    <a:pt x="885825" y="314325"/>
                  </a:cubicBezTo>
                  <a:cubicBezTo>
                    <a:pt x="887324" y="299339"/>
                    <a:pt x="890704" y="283222"/>
                    <a:pt x="900112" y="271462"/>
                  </a:cubicBezTo>
                  <a:cubicBezTo>
                    <a:pt x="910839" y="258053"/>
                    <a:pt x="928687" y="252412"/>
                    <a:pt x="942975" y="242887"/>
                  </a:cubicBezTo>
                  <a:cubicBezTo>
                    <a:pt x="947737" y="228600"/>
                    <a:pt x="962855" y="214008"/>
                    <a:pt x="957262" y="200025"/>
                  </a:cubicBezTo>
                  <a:cubicBezTo>
                    <a:pt x="944465" y="168034"/>
                    <a:pt x="860143" y="160598"/>
                    <a:pt x="842962" y="157162"/>
                  </a:cubicBezTo>
                  <a:cubicBezTo>
                    <a:pt x="836947" y="139118"/>
                    <a:pt x="821405" y="79959"/>
                    <a:pt x="800100" y="71437"/>
                  </a:cubicBezTo>
                  <a:cubicBezTo>
                    <a:pt x="786117" y="65844"/>
                    <a:pt x="771525" y="80962"/>
                    <a:pt x="757237" y="85725"/>
                  </a:cubicBezTo>
                  <a:cubicBezTo>
                    <a:pt x="742950" y="80962"/>
                    <a:pt x="725024" y="82086"/>
                    <a:pt x="714375" y="71437"/>
                  </a:cubicBezTo>
                  <a:cubicBezTo>
                    <a:pt x="638175" y="-4763"/>
                    <a:pt x="771524" y="52388"/>
                    <a:pt x="657225" y="14287"/>
                  </a:cubicBezTo>
                  <a:cubicBezTo>
                    <a:pt x="623887" y="19050"/>
                    <a:pt x="589468" y="18898"/>
                    <a:pt x="557212" y="28575"/>
                  </a:cubicBezTo>
                  <a:cubicBezTo>
                    <a:pt x="540765" y="33509"/>
                    <a:pt x="531436" y="55441"/>
                    <a:pt x="514350" y="57150"/>
                  </a:cubicBezTo>
                  <a:cubicBezTo>
                    <a:pt x="480841" y="60501"/>
                    <a:pt x="447675" y="47625"/>
                    <a:pt x="414337" y="42862"/>
                  </a:cubicBezTo>
                  <a:cubicBezTo>
                    <a:pt x="392664" y="28413"/>
                    <a:pt x="358190" y="0"/>
                    <a:pt x="328612" y="0"/>
                  </a:cubicBezTo>
                  <a:cubicBezTo>
                    <a:pt x="322382" y="0"/>
                    <a:pt x="239831" y="21836"/>
                    <a:pt x="228600" y="28575"/>
                  </a:cubicBezTo>
                  <a:cubicBezTo>
                    <a:pt x="217049" y="35506"/>
                    <a:pt x="233362" y="19050"/>
                    <a:pt x="214312" y="4286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670C04A-0D29-CF49-BD3C-C0B542551AF9}"/>
                </a:ext>
              </a:extLst>
            </p:cNvPr>
            <p:cNvSpPr/>
            <p:nvPr/>
          </p:nvSpPr>
          <p:spPr>
            <a:xfrm>
              <a:off x="7081839" y="4274347"/>
              <a:ext cx="357187" cy="309562"/>
            </a:xfrm>
            <a:custGeom>
              <a:avLst/>
              <a:gdLst>
                <a:gd name="connsiteX0" fmla="*/ 214312 w 958485"/>
                <a:gd name="connsiteY0" fmla="*/ 42862 h 833956"/>
                <a:gd name="connsiteX1" fmla="*/ 114300 w 958485"/>
                <a:gd name="connsiteY1" fmla="*/ 171450 h 833956"/>
                <a:gd name="connsiteX2" fmla="*/ 42862 w 958485"/>
                <a:gd name="connsiteY2" fmla="*/ 185737 h 833956"/>
                <a:gd name="connsiteX3" fmla="*/ 85725 w 958485"/>
                <a:gd name="connsiteY3" fmla="*/ 228600 h 833956"/>
                <a:gd name="connsiteX4" fmla="*/ 42862 w 958485"/>
                <a:gd name="connsiteY4" fmla="*/ 357187 h 833956"/>
                <a:gd name="connsiteX5" fmla="*/ 28575 w 958485"/>
                <a:gd name="connsiteY5" fmla="*/ 400050 h 833956"/>
                <a:gd name="connsiteX6" fmla="*/ 0 w 958485"/>
                <a:gd name="connsiteY6" fmla="*/ 442912 h 833956"/>
                <a:gd name="connsiteX7" fmla="*/ 28575 w 958485"/>
                <a:gd name="connsiteY7" fmla="*/ 528637 h 833956"/>
                <a:gd name="connsiteX8" fmla="*/ 42862 w 958485"/>
                <a:gd name="connsiteY8" fmla="*/ 585787 h 833956"/>
                <a:gd name="connsiteX9" fmla="*/ 85725 w 958485"/>
                <a:gd name="connsiteY9" fmla="*/ 600075 h 833956"/>
                <a:gd name="connsiteX10" fmla="*/ 114300 w 958485"/>
                <a:gd name="connsiteY10" fmla="*/ 642937 h 833956"/>
                <a:gd name="connsiteX11" fmla="*/ 128587 w 958485"/>
                <a:gd name="connsiteY11" fmla="*/ 685800 h 833956"/>
                <a:gd name="connsiteX12" fmla="*/ 257175 w 958485"/>
                <a:gd name="connsiteY12" fmla="*/ 742950 h 833956"/>
                <a:gd name="connsiteX13" fmla="*/ 342900 w 958485"/>
                <a:gd name="connsiteY13" fmla="*/ 785812 h 833956"/>
                <a:gd name="connsiteX14" fmla="*/ 385762 w 958485"/>
                <a:gd name="connsiteY14" fmla="*/ 814387 h 833956"/>
                <a:gd name="connsiteX15" fmla="*/ 671512 w 958485"/>
                <a:gd name="connsiteY15" fmla="*/ 814387 h 833956"/>
                <a:gd name="connsiteX16" fmla="*/ 742950 w 958485"/>
                <a:gd name="connsiteY16" fmla="*/ 800100 h 833956"/>
                <a:gd name="connsiteX17" fmla="*/ 800100 w 958485"/>
                <a:gd name="connsiteY17" fmla="*/ 728662 h 833956"/>
                <a:gd name="connsiteX18" fmla="*/ 828675 w 958485"/>
                <a:gd name="connsiteY18" fmla="*/ 685800 h 833956"/>
                <a:gd name="connsiteX19" fmla="*/ 857250 w 958485"/>
                <a:gd name="connsiteY19" fmla="*/ 600075 h 833956"/>
                <a:gd name="connsiteX20" fmla="*/ 871537 w 958485"/>
                <a:gd name="connsiteY20" fmla="*/ 557212 h 833956"/>
                <a:gd name="connsiteX21" fmla="*/ 885825 w 958485"/>
                <a:gd name="connsiteY21" fmla="*/ 314325 h 833956"/>
                <a:gd name="connsiteX22" fmla="*/ 900112 w 958485"/>
                <a:gd name="connsiteY22" fmla="*/ 271462 h 833956"/>
                <a:gd name="connsiteX23" fmla="*/ 942975 w 958485"/>
                <a:gd name="connsiteY23" fmla="*/ 242887 h 833956"/>
                <a:gd name="connsiteX24" fmla="*/ 957262 w 958485"/>
                <a:gd name="connsiteY24" fmla="*/ 200025 h 833956"/>
                <a:gd name="connsiteX25" fmla="*/ 842962 w 958485"/>
                <a:gd name="connsiteY25" fmla="*/ 157162 h 833956"/>
                <a:gd name="connsiteX26" fmla="*/ 800100 w 958485"/>
                <a:gd name="connsiteY26" fmla="*/ 71437 h 833956"/>
                <a:gd name="connsiteX27" fmla="*/ 757237 w 958485"/>
                <a:gd name="connsiteY27" fmla="*/ 85725 h 833956"/>
                <a:gd name="connsiteX28" fmla="*/ 714375 w 958485"/>
                <a:gd name="connsiteY28" fmla="*/ 71437 h 833956"/>
                <a:gd name="connsiteX29" fmla="*/ 657225 w 958485"/>
                <a:gd name="connsiteY29" fmla="*/ 14287 h 833956"/>
                <a:gd name="connsiteX30" fmla="*/ 557212 w 958485"/>
                <a:gd name="connsiteY30" fmla="*/ 28575 h 833956"/>
                <a:gd name="connsiteX31" fmla="*/ 514350 w 958485"/>
                <a:gd name="connsiteY31" fmla="*/ 57150 h 833956"/>
                <a:gd name="connsiteX32" fmla="*/ 414337 w 958485"/>
                <a:gd name="connsiteY32" fmla="*/ 42862 h 833956"/>
                <a:gd name="connsiteX33" fmla="*/ 328612 w 958485"/>
                <a:gd name="connsiteY33" fmla="*/ 0 h 833956"/>
                <a:gd name="connsiteX34" fmla="*/ 228600 w 958485"/>
                <a:gd name="connsiteY34" fmla="*/ 28575 h 833956"/>
                <a:gd name="connsiteX35" fmla="*/ 214312 w 958485"/>
                <a:gd name="connsiteY35" fmla="*/ 42862 h 83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8485" h="833956">
                  <a:moveTo>
                    <a:pt x="214312" y="42862"/>
                  </a:moveTo>
                  <a:cubicBezTo>
                    <a:pt x="195262" y="66674"/>
                    <a:pt x="173241" y="149348"/>
                    <a:pt x="114300" y="171450"/>
                  </a:cubicBezTo>
                  <a:cubicBezTo>
                    <a:pt x="91562" y="179977"/>
                    <a:pt x="66675" y="180975"/>
                    <a:pt x="42862" y="185737"/>
                  </a:cubicBezTo>
                  <a:cubicBezTo>
                    <a:pt x="57150" y="200025"/>
                    <a:pt x="81342" y="208875"/>
                    <a:pt x="85725" y="228600"/>
                  </a:cubicBezTo>
                  <a:cubicBezTo>
                    <a:pt x="98558" y="286348"/>
                    <a:pt x="69757" y="316844"/>
                    <a:pt x="42862" y="357187"/>
                  </a:cubicBezTo>
                  <a:cubicBezTo>
                    <a:pt x="38100" y="371475"/>
                    <a:pt x="35310" y="386579"/>
                    <a:pt x="28575" y="400050"/>
                  </a:cubicBezTo>
                  <a:cubicBezTo>
                    <a:pt x="20896" y="415409"/>
                    <a:pt x="0" y="425741"/>
                    <a:pt x="0" y="442912"/>
                  </a:cubicBezTo>
                  <a:cubicBezTo>
                    <a:pt x="0" y="473033"/>
                    <a:pt x="21270" y="499416"/>
                    <a:pt x="28575" y="528637"/>
                  </a:cubicBezTo>
                  <a:cubicBezTo>
                    <a:pt x="33337" y="547687"/>
                    <a:pt x="30595" y="570454"/>
                    <a:pt x="42862" y="585787"/>
                  </a:cubicBezTo>
                  <a:cubicBezTo>
                    <a:pt x="52270" y="597547"/>
                    <a:pt x="71437" y="595312"/>
                    <a:pt x="85725" y="600075"/>
                  </a:cubicBezTo>
                  <a:cubicBezTo>
                    <a:pt x="95250" y="614362"/>
                    <a:pt x="106621" y="627578"/>
                    <a:pt x="114300" y="642937"/>
                  </a:cubicBezTo>
                  <a:cubicBezTo>
                    <a:pt x="121035" y="656408"/>
                    <a:pt x="119179" y="674040"/>
                    <a:pt x="128587" y="685800"/>
                  </a:cubicBezTo>
                  <a:cubicBezTo>
                    <a:pt x="161819" y="727340"/>
                    <a:pt x="216014" y="715509"/>
                    <a:pt x="257175" y="742950"/>
                  </a:cubicBezTo>
                  <a:cubicBezTo>
                    <a:pt x="312568" y="779879"/>
                    <a:pt x="283747" y="766095"/>
                    <a:pt x="342900" y="785812"/>
                  </a:cubicBezTo>
                  <a:cubicBezTo>
                    <a:pt x="357187" y="795337"/>
                    <a:pt x="370404" y="806708"/>
                    <a:pt x="385762" y="814387"/>
                  </a:cubicBezTo>
                  <a:cubicBezTo>
                    <a:pt x="469835" y="856424"/>
                    <a:pt x="605999" y="818241"/>
                    <a:pt x="671512" y="814387"/>
                  </a:cubicBezTo>
                  <a:cubicBezTo>
                    <a:pt x="695325" y="809625"/>
                    <a:pt x="720212" y="808627"/>
                    <a:pt x="742950" y="800100"/>
                  </a:cubicBezTo>
                  <a:cubicBezTo>
                    <a:pt x="802235" y="777869"/>
                    <a:pt x="776969" y="774924"/>
                    <a:pt x="800100" y="728662"/>
                  </a:cubicBezTo>
                  <a:cubicBezTo>
                    <a:pt x="807779" y="713304"/>
                    <a:pt x="819150" y="700087"/>
                    <a:pt x="828675" y="685800"/>
                  </a:cubicBezTo>
                  <a:lnTo>
                    <a:pt x="857250" y="600075"/>
                  </a:lnTo>
                  <a:lnTo>
                    <a:pt x="871537" y="557212"/>
                  </a:lnTo>
                  <a:cubicBezTo>
                    <a:pt x="876300" y="476250"/>
                    <a:pt x="877755" y="395025"/>
                    <a:pt x="885825" y="314325"/>
                  </a:cubicBezTo>
                  <a:cubicBezTo>
                    <a:pt x="887324" y="299339"/>
                    <a:pt x="890704" y="283222"/>
                    <a:pt x="900112" y="271462"/>
                  </a:cubicBezTo>
                  <a:cubicBezTo>
                    <a:pt x="910839" y="258053"/>
                    <a:pt x="928687" y="252412"/>
                    <a:pt x="942975" y="242887"/>
                  </a:cubicBezTo>
                  <a:cubicBezTo>
                    <a:pt x="947737" y="228600"/>
                    <a:pt x="962855" y="214008"/>
                    <a:pt x="957262" y="200025"/>
                  </a:cubicBezTo>
                  <a:cubicBezTo>
                    <a:pt x="944465" y="168034"/>
                    <a:pt x="860143" y="160598"/>
                    <a:pt x="842962" y="157162"/>
                  </a:cubicBezTo>
                  <a:cubicBezTo>
                    <a:pt x="836947" y="139118"/>
                    <a:pt x="821405" y="79959"/>
                    <a:pt x="800100" y="71437"/>
                  </a:cubicBezTo>
                  <a:cubicBezTo>
                    <a:pt x="786117" y="65844"/>
                    <a:pt x="771525" y="80962"/>
                    <a:pt x="757237" y="85725"/>
                  </a:cubicBezTo>
                  <a:cubicBezTo>
                    <a:pt x="742950" y="80962"/>
                    <a:pt x="725024" y="82086"/>
                    <a:pt x="714375" y="71437"/>
                  </a:cubicBezTo>
                  <a:cubicBezTo>
                    <a:pt x="638175" y="-4763"/>
                    <a:pt x="771524" y="52388"/>
                    <a:pt x="657225" y="14287"/>
                  </a:cubicBezTo>
                  <a:cubicBezTo>
                    <a:pt x="623887" y="19050"/>
                    <a:pt x="589468" y="18898"/>
                    <a:pt x="557212" y="28575"/>
                  </a:cubicBezTo>
                  <a:cubicBezTo>
                    <a:pt x="540765" y="33509"/>
                    <a:pt x="531436" y="55441"/>
                    <a:pt x="514350" y="57150"/>
                  </a:cubicBezTo>
                  <a:cubicBezTo>
                    <a:pt x="480841" y="60501"/>
                    <a:pt x="447675" y="47625"/>
                    <a:pt x="414337" y="42862"/>
                  </a:cubicBezTo>
                  <a:cubicBezTo>
                    <a:pt x="392664" y="28413"/>
                    <a:pt x="358190" y="0"/>
                    <a:pt x="328612" y="0"/>
                  </a:cubicBezTo>
                  <a:cubicBezTo>
                    <a:pt x="322382" y="0"/>
                    <a:pt x="239831" y="21836"/>
                    <a:pt x="228600" y="28575"/>
                  </a:cubicBezTo>
                  <a:cubicBezTo>
                    <a:pt x="217049" y="35506"/>
                    <a:pt x="233362" y="19050"/>
                    <a:pt x="214312" y="4286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D3E7CF9-04B4-2F45-8D2B-09F45AD16FFA}"/>
                </a:ext>
              </a:extLst>
            </p:cNvPr>
            <p:cNvSpPr/>
            <p:nvPr/>
          </p:nvSpPr>
          <p:spPr>
            <a:xfrm>
              <a:off x="8136730" y="4326835"/>
              <a:ext cx="357187" cy="309562"/>
            </a:xfrm>
            <a:custGeom>
              <a:avLst/>
              <a:gdLst>
                <a:gd name="connsiteX0" fmla="*/ 214312 w 958485"/>
                <a:gd name="connsiteY0" fmla="*/ 42862 h 833956"/>
                <a:gd name="connsiteX1" fmla="*/ 114300 w 958485"/>
                <a:gd name="connsiteY1" fmla="*/ 171450 h 833956"/>
                <a:gd name="connsiteX2" fmla="*/ 42862 w 958485"/>
                <a:gd name="connsiteY2" fmla="*/ 185737 h 833956"/>
                <a:gd name="connsiteX3" fmla="*/ 85725 w 958485"/>
                <a:gd name="connsiteY3" fmla="*/ 228600 h 833956"/>
                <a:gd name="connsiteX4" fmla="*/ 42862 w 958485"/>
                <a:gd name="connsiteY4" fmla="*/ 357187 h 833956"/>
                <a:gd name="connsiteX5" fmla="*/ 28575 w 958485"/>
                <a:gd name="connsiteY5" fmla="*/ 400050 h 833956"/>
                <a:gd name="connsiteX6" fmla="*/ 0 w 958485"/>
                <a:gd name="connsiteY6" fmla="*/ 442912 h 833956"/>
                <a:gd name="connsiteX7" fmla="*/ 28575 w 958485"/>
                <a:gd name="connsiteY7" fmla="*/ 528637 h 833956"/>
                <a:gd name="connsiteX8" fmla="*/ 42862 w 958485"/>
                <a:gd name="connsiteY8" fmla="*/ 585787 h 833956"/>
                <a:gd name="connsiteX9" fmla="*/ 85725 w 958485"/>
                <a:gd name="connsiteY9" fmla="*/ 600075 h 833956"/>
                <a:gd name="connsiteX10" fmla="*/ 114300 w 958485"/>
                <a:gd name="connsiteY10" fmla="*/ 642937 h 833956"/>
                <a:gd name="connsiteX11" fmla="*/ 128587 w 958485"/>
                <a:gd name="connsiteY11" fmla="*/ 685800 h 833956"/>
                <a:gd name="connsiteX12" fmla="*/ 257175 w 958485"/>
                <a:gd name="connsiteY12" fmla="*/ 742950 h 833956"/>
                <a:gd name="connsiteX13" fmla="*/ 342900 w 958485"/>
                <a:gd name="connsiteY13" fmla="*/ 785812 h 833956"/>
                <a:gd name="connsiteX14" fmla="*/ 385762 w 958485"/>
                <a:gd name="connsiteY14" fmla="*/ 814387 h 833956"/>
                <a:gd name="connsiteX15" fmla="*/ 671512 w 958485"/>
                <a:gd name="connsiteY15" fmla="*/ 814387 h 833956"/>
                <a:gd name="connsiteX16" fmla="*/ 742950 w 958485"/>
                <a:gd name="connsiteY16" fmla="*/ 800100 h 833956"/>
                <a:gd name="connsiteX17" fmla="*/ 800100 w 958485"/>
                <a:gd name="connsiteY17" fmla="*/ 728662 h 833956"/>
                <a:gd name="connsiteX18" fmla="*/ 828675 w 958485"/>
                <a:gd name="connsiteY18" fmla="*/ 685800 h 833956"/>
                <a:gd name="connsiteX19" fmla="*/ 857250 w 958485"/>
                <a:gd name="connsiteY19" fmla="*/ 600075 h 833956"/>
                <a:gd name="connsiteX20" fmla="*/ 871537 w 958485"/>
                <a:gd name="connsiteY20" fmla="*/ 557212 h 833956"/>
                <a:gd name="connsiteX21" fmla="*/ 885825 w 958485"/>
                <a:gd name="connsiteY21" fmla="*/ 314325 h 833956"/>
                <a:gd name="connsiteX22" fmla="*/ 900112 w 958485"/>
                <a:gd name="connsiteY22" fmla="*/ 271462 h 833956"/>
                <a:gd name="connsiteX23" fmla="*/ 942975 w 958485"/>
                <a:gd name="connsiteY23" fmla="*/ 242887 h 833956"/>
                <a:gd name="connsiteX24" fmla="*/ 957262 w 958485"/>
                <a:gd name="connsiteY24" fmla="*/ 200025 h 833956"/>
                <a:gd name="connsiteX25" fmla="*/ 842962 w 958485"/>
                <a:gd name="connsiteY25" fmla="*/ 157162 h 833956"/>
                <a:gd name="connsiteX26" fmla="*/ 800100 w 958485"/>
                <a:gd name="connsiteY26" fmla="*/ 71437 h 833956"/>
                <a:gd name="connsiteX27" fmla="*/ 757237 w 958485"/>
                <a:gd name="connsiteY27" fmla="*/ 85725 h 833956"/>
                <a:gd name="connsiteX28" fmla="*/ 714375 w 958485"/>
                <a:gd name="connsiteY28" fmla="*/ 71437 h 833956"/>
                <a:gd name="connsiteX29" fmla="*/ 657225 w 958485"/>
                <a:gd name="connsiteY29" fmla="*/ 14287 h 833956"/>
                <a:gd name="connsiteX30" fmla="*/ 557212 w 958485"/>
                <a:gd name="connsiteY30" fmla="*/ 28575 h 833956"/>
                <a:gd name="connsiteX31" fmla="*/ 514350 w 958485"/>
                <a:gd name="connsiteY31" fmla="*/ 57150 h 833956"/>
                <a:gd name="connsiteX32" fmla="*/ 414337 w 958485"/>
                <a:gd name="connsiteY32" fmla="*/ 42862 h 833956"/>
                <a:gd name="connsiteX33" fmla="*/ 328612 w 958485"/>
                <a:gd name="connsiteY33" fmla="*/ 0 h 833956"/>
                <a:gd name="connsiteX34" fmla="*/ 228600 w 958485"/>
                <a:gd name="connsiteY34" fmla="*/ 28575 h 833956"/>
                <a:gd name="connsiteX35" fmla="*/ 214312 w 958485"/>
                <a:gd name="connsiteY35" fmla="*/ 42862 h 83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8485" h="833956">
                  <a:moveTo>
                    <a:pt x="214312" y="42862"/>
                  </a:moveTo>
                  <a:cubicBezTo>
                    <a:pt x="195262" y="66674"/>
                    <a:pt x="173241" y="149348"/>
                    <a:pt x="114300" y="171450"/>
                  </a:cubicBezTo>
                  <a:cubicBezTo>
                    <a:pt x="91562" y="179977"/>
                    <a:pt x="66675" y="180975"/>
                    <a:pt x="42862" y="185737"/>
                  </a:cubicBezTo>
                  <a:cubicBezTo>
                    <a:pt x="57150" y="200025"/>
                    <a:pt x="81342" y="208875"/>
                    <a:pt x="85725" y="228600"/>
                  </a:cubicBezTo>
                  <a:cubicBezTo>
                    <a:pt x="98558" y="286348"/>
                    <a:pt x="69757" y="316844"/>
                    <a:pt x="42862" y="357187"/>
                  </a:cubicBezTo>
                  <a:cubicBezTo>
                    <a:pt x="38100" y="371475"/>
                    <a:pt x="35310" y="386579"/>
                    <a:pt x="28575" y="400050"/>
                  </a:cubicBezTo>
                  <a:cubicBezTo>
                    <a:pt x="20896" y="415409"/>
                    <a:pt x="0" y="425741"/>
                    <a:pt x="0" y="442912"/>
                  </a:cubicBezTo>
                  <a:cubicBezTo>
                    <a:pt x="0" y="473033"/>
                    <a:pt x="21270" y="499416"/>
                    <a:pt x="28575" y="528637"/>
                  </a:cubicBezTo>
                  <a:cubicBezTo>
                    <a:pt x="33337" y="547687"/>
                    <a:pt x="30595" y="570454"/>
                    <a:pt x="42862" y="585787"/>
                  </a:cubicBezTo>
                  <a:cubicBezTo>
                    <a:pt x="52270" y="597547"/>
                    <a:pt x="71437" y="595312"/>
                    <a:pt x="85725" y="600075"/>
                  </a:cubicBezTo>
                  <a:cubicBezTo>
                    <a:pt x="95250" y="614362"/>
                    <a:pt x="106621" y="627578"/>
                    <a:pt x="114300" y="642937"/>
                  </a:cubicBezTo>
                  <a:cubicBezTo>
                    <a:pt x="121035" y="656408"/>
                    <a:pt x="119179" y="674040"/>
                    <a:pt x="128587" y="685800"/>
                  </a:cubicBezTo>
                  <a:cubicBezTo>
                    <a:pt x="161819" y="727340"/>
                    <a:pt x="216014" y="715509"/>
                    <a:pt x="257175" y="742950"/>
                  </a:cubicBezTo>
                  <a:cubicBezTo>
                    <a:pt x="312568" y="779879"/>
                    <a:pt x="283747" y="766095"/>
                    <a:pt x="342900" y="785812"/>
                  </a:cubicBezTo>
                  <a:cubicBezTo>
                    <a:pt x="357187" y="795337"/>
                    <a:pt x="370404" y="806708"/>
                    <a:pt x="385762" y="814387"/>
                  </a:cubicBezTo>
                  <a:cubicBezTo>
                    <a:pt x="469835" y="856424"/>
                    <a:pt x="605999" y="818241"/>
                    <a:pt x="671512" y="814387"/>
                  </a:cubicBezTo>
                  <a:cubicBezTo>
                    <a:pt x="695325" y="809625"/>
                    <a:pt x="720212" y="808627"/>
                    <a:pt x="742950" y="800100"/>
                  </a:cubicBezTo>
                  <a:cubicBezTo>
                    <a:pt x="802235" y="777869"/>
                    <a:pt x="776969" y="774924"/>
                    <a:pt x="800100" y="728662"/>
                  </a:cubicBezTo>
                  <a:cubicBezTo>
                    <a:pt x="807779" y="713304"/>
                    <a:pt x="819150" y="700087"/>
                    <a:pt x="828675" y="685800"/>
                  </a:cubicBezTo>
                  <a:lnTo>
                    <a:pt x="857250" y="600075"/>
                  </a:lnTo>
                  <a:lnTo>
                    <a:pt x="871537" y="557212"/>
                  </a:lnTo>
                  <a:cubicBezTo>
                    <a:pt x="876300" y="476250"/>
                    <a:pt x="877755" y="395025"/>
                    <a:pt x="885825" y="314325"/>
                  </a:cubicBezTo>
                  <a:cubicBezTo>
                    <a:pt x="887324" y="299339"/>
                    <a:pt x="890704" y="283222"/>
                    <a:pt x="900112" y="271462"/>
                  </a:cubicBezTo>
                  <a:cubicBezTo>
                    <a:pt x="910839" y="258053"/>
                    <a:pt x="928687" y="252412"/>
                    <a:pt x="942975" y="242887"/>
                  </a:cubicBezTo>
                  <a:cubicBezTo>
                    <a:pt x="947737" y="228600"/>
                    <a:pt x="962855" y="214008"/>
                    <a:pt x="957262" y="200025"/>
                  </a:cubicBezTo>
                  <a:cubicBezTo>
                    <a:pt x="944465" y="168034"/>
                    <a:pt x="860143" y="160598"/>
                    <a:pt x="842962" y="157162"/>
                  </a:cubicBezTo>
                  <a:cubicBezTo>
                    <a:pt x="836947" y="139118"/>
                    <a:pt x="821405" y="79959"/>
                    <a:pt x="800100" y="71437"/>
                  </a:cubicBezTo>
                  <a:cubicBezTo>
                    <a:pt x="786117" y="65844"/>
                    <a:pt x="771525" y="80962"/>
                    <a:pt x="757237" y="85725"/>
                  </a:cubicBezTo>
                  <a:cubicBezTo>
                    <a:pt x="742950" y="80962"/>
                    <a:pt x="725024" y="82086"/>
                    <a:pt x="714375" y="71437"/>
                  </a:cubicBezTo>
                  <a:cubicBezTo>
                    <a:pt x="638175" y="-4763"/>
                    <a:pt x="771524" y="52388"/>
                    <a:pt x="657225" y="14287"/>
                  </a:cubicBezTo>
                  <a:cubicBezTo>
                    <a:pt x="623887" y="19050"/>
                    <a:pt x="589468" y="18898"/>
                    <a:pt x="557212" y="28575"/>
                  </a:cubicBezTo>
                  <a:cubicBezTo>
                    <a:pt x="540765" y="33509"/>
                    <a:pt x="531436" y="55441"/>
                    <a:pt x="514350" y="57150"/>
                  </a:cubicBezTo>
                  <a:cubicBezTo>
                    <a:pt x="480841" y="60501"/>
                    <a:pt x="447675" y="47625"/>
                    <a:pt x="414337" y="42862"/>
                  </a:cubicBezTo>
                  <a:cubicBezTo>
                    <a:pt x="392664" y="28413"/>
                    <a:pt x="358190" y="0"/>
                    <a:pt x="328612" y="0"/>
                  </a:cubicBezTo>
                  <a:cubicBezTo>
                    <a:pt x="322382" y="0"/>
                    <a:pt x="239831" y="21836"/>
                    <a:pt x="228600" y="28575"/>
                  </a:cubicBezTo>
                  <a:cubicBezTo>
                    <a:pt x="217049" y="35506"/>
                    <a:pt x="233362" y="19050"/>
                    <a:pt x="214312" y="4286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4CB126-CC2F-7D42-83F5-297BF42D055B}"/>
                </a:ext>
              </a:extLst>
            </p:cNvPr>
            <p:cNvSpPr/>
            <p:nvPr/>
          </p:nvSpPr>
          <p:spPr>
            <a:xfrm>
              <a:off x="7097980" y="4886130"/>
              <a:ext cx="145256" cy="135335"/>
            </a:xfrm>
            <a:prstGeom prst="ellipse">
              <a:avLst/>
            </a:prstGeom>
            <a:solidFill>
              <a:schemeClr val="bg2">
                <a:lumMod val="50000"/>
                <a:alpha val="58902"/>
              </a:schemeClr>
            </a:solidFill>
            <a:ln w="107950">
              <a:solidFill>
                <a:schemeClr val="accent3">
                  <a:lumMod val="75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F8450B8-A5E2-E34A-9BB7-CBB51151C5C8}"/>
                </a:ext>
              </a:extLst>
            </p:cNvPr>
            <p:cNvSpPr/>
            <p:nvPr/>
          </p:nvSpPr>
          <p:spPr>
            <a:xfrm>
              <a:off x="8315323" y="3902398"/>
              <a:ext cx="145256" cy="135335"/>
            </a:xfrm>
            <a:prstGeom prst="ellipse">
              <a:avLst/>
            </a:prstGeom>
            <a:solidFill>
              <a:schemeClr val="bg2">
                <a:lumMod val="50000"/>
                <a:alpha val="58902"/>
              </a:schemeClr>
            </a:solidFill>
            <a:ln w="107950">
              <a:solidFill>
                <a:schemeClr val="accent3">
                  <a:lumMod val="75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33F1EEE-D689-A14F-8E09-D9B15B44D4C8}"/>
                </a:ext>
              </a:extLst>
            </p:cNvPr>
            <p:cNvSpPr/>
            <p:nvPr/>
          </p:nvSpPr>
          <p:spPr>
            <a:xfrm>
              <a:off x="6284120" y="3664241"/>
              <a:ext cx="483393" cy="4333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AB54BAD-CF8A-0544-B406-AE8C9C1F6708}"/>
                </a:ext>
              </a:extLst>
            </p:cNvPr>
            <p:cNvSpPr/>
            <p:nvPr/>
          </p:nvSpPr>
          <p:spPr>
            <a:xfrm>
              <a:off x="6923493" y="3555599"/>
              <a:ext cx="483393" cy="4333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98642"/>
              </a:schemeClr>
            </a:solidFill>
            <a:ln w="1079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D5D3752-207B-C442-B44B-42C4F1365B67}"/>
              </a:ext>
            </a:extLst>
          </p:cNvPr>
          <p:cNvCxnSpPr/>
          <p:nvPr/>
        </p:nvCxnSpPr>
        <p:spPr>
          <a:xfrm>
            <a:off x="7236032" y="3507467"/>
            <a:ext cx="641267" cy="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4EABCEE-FFEE-324B-8E96-70130702466D}"/>
              </a:ext>
            </a:extLst>
          </p:cNvPr>
          <p:cNvSpPr txBox="1"/>
          <p:nvPr/>
        </p:nvSpPr>
        <p:spPr>
          <a:xfrm>
            <a:off x="803855" y="1606978"/>
            <a:ext cx="284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Surface Sterilization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30F784-9D19-A14B-8ABF-B0DB27333C7A}"/>
              </a:ext>
            </a:extLst>
          </p:cNvPr>
          <p:cNvSpPr txBox="1"/>
          <p:nvPr/>
        </p:nvSpPr>
        <p:spPr>
          <a:xfrm>
            <a:off x="910455" y="4610456"/>
            <a:ext cx="2644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10% Bleach (3s)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(10s)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70% Ethanol (5s)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(10s)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8ECEC4-42E0-9640-BF40-7B7E4721C64F}"/>
              </a:ext>
            </a:extLst>
          </p:cNvPr>
          <p:cNvSpPr txBox="1"/>
          <p:nvPr/>
        </p:nvSpPr>
        <p:spPr>
          <a:xfrm>
            <a:off x="4451510" y="1579565"/>
            <a:ext cx="309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Crush to release gut bacteria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29287A9-E3E6-8845-8E79-19E020827181}"/>
              </a:ext>
            </a:extLst>
          </p:cNvPr>
          <p:cNvCxnSpPr/>
          <p:nvPr/>
        </p:nvCxnSpPr>
        <p:spPr>
          <a:xfrm>
            <a:off x="3872217" y="3559382"/>
            <a:ext cx="641267" cy="0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7FBB056-7CB5-134E-954F-40AB6E24FE97}"/>
              </a:ext>
            </a:extLst>
          </p:cNvPr>
          <p:cNvSpPr txBox="1"/>
          <p:nvPr/>
        </p:nvSpPr>
        <p:spPr>
          <a:xfrm>
            <a:off x="8392981" y="1489027"/>
            <a:ext cx="268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Culture on solid media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C2A2DF-2870-A347-A7FE-E2081F2F7F5A}"/>
              </a:ext>
            </a:extLst>
          </p:cNvPr>
          <p:cNvSpPr txBox="1"/>
          <p:nvPr/>
        </p:nvSpPr>
        <p:spPr>
          <a:xfrm>
            <a:off x="910455" y="199544"/>
            <a:ext cx="10144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Culturing Bean Beetle Gut Microbiome for Colony Phenotype Analysis</a:t>
            </a:r>
          </a:p>
        </p:txBody>
      </p:sp>
    </p:spTree>
    <p:extLst>
      <p:ext uri="{BB962C8B-B14F-4D97-AF65-F5344CB8AC3E}">
        <p14:creationId xmlns:p14="http://schemas.microsoft.com/office/powerpoint/2010/main" val="138853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6C19-E87B-6F47-84AB-D41519CA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102164"/>
            <a:ext cx="10515600" cy="1010358"/>
          </a:xfrm>
        </p:spPr>
        <p:txBody>
          <a:bodyPr/>
          <a:lstStyle/>
          <a:p>
            <a:r>
              <a:rPr lang="en-US" dirty="0"/>
              <a:t>Colony Phenotypic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AAF34-D466-8A4B-A39F-5072185A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" y="1529758"/>
            <a:ext cx="10515600" cy="4895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Color:   W (white), OW (off-white), R (red), OR (orange), Y (yellow)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Gloss:   S (shiny), M (matte)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Elevation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D13EE85-237F-3B4B-9CC7-A7EC5D78D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6" t="62972" r="21573" b="26033"/>
          <a:stretch/>
        </p:blipFill>
        <p:spPr>
          <a:xfrm>
            <a:off x="2118361" y="5563161"/>
            <a:ext cx="8503919" cy="107335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A56CA44-9F3B-C349-A6B1-4A0E4635B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2" t="31760" r="21573" b="43278"/>
          <a:stretch/>
        </p:blipFill>
        <p:spPr>
          <a:xfrm>
            <a:off x="1625917" y="3514852"/>
            <a:ext cx="6477399" cy="16824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DA8939-7FFF-4047-A970-1F2F2E3BE580}"/>
              </a:ext>
            </a:extLst>
          </p:cNvPr>
          <p:cNvCxnSpPr/>
          <p:nvPr/>
        </p:nvCxnSpPr>
        <p:spPr>
          <a:xfrm>
            <a:off x="449580" y="2103120"/>
            <a:ext cx="11060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743FC6-ADC5-DD46-B784-187AA31407C6}"/>
              </a:ext>
            </a:extLst>
          </p:cNvPr>
          <p:cNvCxnSpPr/>
          <p:nvPr/>
        </p:nvCxnSpPr>
        <p:spPr>
          <a:xfrm>
            <a:off x="472440" y="3204210"/>
            <a:ext cx="11060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78D7E-C7DB-C242-95AF-463A7A8CD0E4}"/>
              </a:ext>
            </a:extLst>
          </p:cNvPr>
          <p:cNvCxnSpPr/>
          <p:nvPr/>
        </p:nvCxnSpPr>
        <p:spPr>
          <a:xfrm>
            <a:off x="449580" y="5421630"/>
            <a:ext cx="11060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2CDD48-D0F4-0E4A-8804-2774A0C20D00}"/>
              </a:ext>
            </a:extLst>
          </p:cNvPr>
          <p:cNvCxnSpPr/>
          <p:nvPr/>
        </p:nvCxnSpPr>
        <p:spPr>
          <a:xfrm>
            <a:off x="502921" y="1249680"/>
            <a:ext cx="11060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3D1E50-877F-6349-902E-E98ED9A485EB}"/>
              </a:ext>
            </a:extLst>
          </p:cNvPr>
          <p:cNvCxnSpPr/>
          <p:nvPr/>
        </p:nvCxnSpPr>
        <p:spPr>
          <a:xfrm>
            <a:off x="502921" y="6636511"/>
            <a:ext cx="11060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1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630</Words>
  <Application>Microsoft Macintosh PowerPoint</Application>
  <PresentationFormat>Widescreen</PresentationFormat>
  <Paragraphs>116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Bean Beetle Microbiome  Experimental Protocols 2 </vt:lpstr>
      <vt:lpstr>1. Colony Phenotypes &gt;&gt;&gt; ID different Taxa   </vt:lpstr>
      <vt:lpstr>PowerPoint Presentation</vt:lpstr>
      <vt:lpstr>PowerPoint Presentation</vt:lpstr>
      <vt:lpstr>1. Colony Phenotypes &gt;&gt;&gt; ID different Taxa   </vt:lpstr>
      <vt:lpstr>Does diet influence the bean beetle gut-microbiome?</vt:lpstr>
      <vt:lpstr>Experimental Design</vt:lpstr>
      <vt:lpstr>PowerPoint Presentation</vt:lpstr>
      <vt:lpstr>Colony Phenotypic Traits</vt:lpstr>
      <vt:lpstr>PowerPoint Presentation</vt:lpstr>
      <vt:lpstr>PowerPoint Presentation</vt:lpstr>
      <vt:lpstr>Homework Tuesday 16 May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to make for workshop</dc:title>
  <dc:creator>Zelaya, Anna</dc:creator>
  <cp:lastModifiedBy>Blumer, Lawrence</cp:lastModifiedBy>
  <cp:revision>47</cp:revision>
  <dcterms:created xsi:type="dcterms:W3CDTF">2021-05-16T22:17:34Z</dcterms:created>
  <dcterms:modified xsi:type="dcterms:W3CDTF">2023-05-16T15:21:38Z</dcterms:modified>
</cp:coreProperties>
</file>