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82" r:id="rId3"/>
    <p:sldId id="258" r:id="rId4"/>
    <p:sldId id="264" r:id="rId5"/>
    <p:sldId id="265" r:id="rId6"/>
    <p:sldId id="274" r:id="rId7"/>
    <p:sldId id="283" r:id="rId8"/>
    <p:sldId id="275" r:id="rId9"/>
    <p:sldId id="285" r:id="rId10"/>
    <p:sldId id="284" r:id="rId11"/>
    <p:sldId id="685" r:id="rId12"/>
    <p:sldId id="686" r:id="rId13"/>
    <p:sldId id="68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166143F-2569-304E-8223-A5149BF79518}" v="1" dt="2023-05-15T13:29:19.8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>
      <p:cViewPr varScale="1">
        <p:scale>
          <a:sx n="121" d="100"/>
          <a:sy n="121" d="100"/>
        </p:scale>
        <p:origin x="1904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lumer, Lawrence" userId="ec03e343-e53c-400a-9c4d-4bb43e464faa" providerId="ADAL" clId="{B166143F-2569-304E-8223-A5149BF79518}"/>
    <pc:docChg chg="addSld modSld">
      <pc:chgData name="Blumer, Lawrence" userId="ec03e343-e53c-400a-9c4d-4bb43e464faa" providerId="ADAL" clId="{B166143F-2569-304E-8223-A5149BF79518}" dt="2023-05-15T13:29:19.833" v="0"/>
      <pc:docMkLst>
        <pc:docMk/>
      </pc:docMkLst>
      <pc:sldChg chg="add">
        <pc:chgData name="Blumer, Lawrence" userId="ec03e343-e53c-400a-9c4d-4bb43e464faa" providerId="ADAL" clId="{B166143F-2569-304E-8223-A5149BF79518}" dt="2023-05-15T13:29:19.833" v="0"/>
        <pc:sldMkLst>
          <pc:docMk/>
          <pc:sldMk cId="2050321697" sldId="685"/>
        </pc:sldMkLst>
      </pc:sldChg>
      <pc:sldChg chg="add">
        <pc:chgData name="Blumer, Lawrence" userId="ec03e343-e53c-400a-9c4d-4bb43e464faa" providerId="ADAL" clId="{B166143F-2569-304E-8223-A5149BF79518}" dt="2023-05-15T13:29:19.833" v="0"/>
        <pc:sldMkLst>
          <pc:docMk/>
          <pc:sldMk cId="4065951627" sldId="686"/>
        </pc:sldMkLst>
      </pc:sldChg>
      <pc:sldChg chg="add">
        <pc:chgData name="Blumer, Lawrence" userId="ec03e343-e53c-400a-9c4d-4bb43e464faa" providerId="ADAL" clId="{B166143F-2569-304E-8223-A5149BF79518}" dt="2023-05-15T13:29:19.833" v="0"/>
        <pc:sldMkLst>
          <pc:docMk/>
          <pc:sldMk cId="570251112" sldId="68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E66B4F-CACE-3F4A-BCFD-296B90BC84E7}" type="datetimeFigureOut">
              <a:rPr lang="en-US" smtClean="0"/>
              <a:t>5/15/23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24E10B-FC17-6641-87A1-AC9ED0F69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375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0690A8A-A7CC-B04E-B663-607C9485A542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EB7D3AD-41A5-9748-85D8-0C9BEFCB2007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47779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EB7D3AD-41A5-9748-85D8-0C9BEFCB2007}" type="slidenum">
              <a:rPr lang="en-US" sz="1200"/>
              <a:pPr/>
              <a:t>8</a:t>
            </a:fld>
            <a:endParaRPr lang="en-US" sz="1200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EB7D3AD-41A5-9748-85D8-0C9BEFCB2007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9267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EB7D3AD-41A5-9748-85D8-0C9BEFCB2007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895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4A247-BD2F-43A6-B48C-55F8BAD60684}" type="datetimeFigureOut">
              <a:rPr lang="en-US" smtClean="0"/>
              <a:t>5/15/23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B2815-E115-4C4D-BB58-DCECE7887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639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4A247-BD2F-43A6-B48C-55F8BAD60684}" type="datetimeFigureOut">
              <a:rPr lang="en-US" smtClean="0"/>
              <a:t>5/15/23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B2815-E115-4C4D-BB58-DCECE7887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468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4A247-BD2F-43A6-B48C-55F8BAD60684}" type="datetimeFigureOut">
              <a:rPr lang="en-US" smtClean="0"/>
              <a:t>5/15/23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B2815-E115-4C4D-BB58-DCECE7887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89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4A247-BD2F-43A6-B48C-55F8BAD60684}" type="datetimeFigureOut">
              <a:rPr lang="en-US" smtClean="0"/>
              <a:t>5/15/23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B2815-E115-4C4D-BB58-DCECE7887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080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4A247-BD2F-43A6-B48C-55F8BAD60684}" type="datetimeFigureOut">
              <a:rPr lang="en-US" smtClean="0"/>
              <a:t>5/15/23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B2815-E115-4C4D-BB58-DCECE7887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879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4A247-BD2F-43A6-B48C-55F8BAD60684}" type="datetimeFigureOut">
              <a:rPr lang="en-US" smtClean="0"/>
              <a:t>5/15/23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B2815-E115-4C4D-BB58-DCECE7887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745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4A247-BD2F-43A6-B48C-55F8BAD60684}" type="datetimeFigureOut">
              <a:rPr lang="en-US" smtClean="0"/>
              <a:t>5/15/23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B2815-E115-4C4D-BB58-DCECE7887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676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4A247-BD2F-43A6-B48C-55F8BAD60684}" type="datetimeFigureOut">
              <a:rPr lang="en-US" smtClean="0"/>
              <a:t>5/15/23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B2815-E115-4C4D-BB58-DCECE7887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394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4A247-BD2F-43A6-B48C-55F8BAD60684}" type="datetimeFigureOut">
              <a:rPr lang="en-US" smtClean="0"/>
              <a:t>5/15/23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B2815-E115-4C4D-BB58-DCECE7887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561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4A247-BD2F-43A6-B48C-55F8BAD60684}" type="datetimeFigureOut">
              <a:rPr lang="en-US" smtClean="0"/>
              <a:t>5/15/23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B2815-E115-4C4D-BB58-DCECE7887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21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4A247-BD2F-43A6-B48C-55F8BAD60684}" type="datetimeFigureOut">
              <a:rPr lang="en-US" smtClean="0"/>
              <a:t>5/15/23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B2815-E115-4C4D-BB58-DCECE7887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430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74A247-BD2F-43A6-B48C-55F8BAD60684}" type="datetimeFigureOut">
              <a:rPr lang="en-US" smtClean="0"/>
              <a:t>5/15/23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2B2815-E115-4C4D-BB58-DCECE7887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875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eanbeetles.or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590800"/>
            <a:ext cx="7848600" cy="2209800"/>
          </a:xfrm>
        </p:spPr>
        <p:txBody>
          <a:bodyPr>
            <a:normAutofit fontScale="90000"/>
          </a:bodyPr>
          <a:lstStyle/>
          <a:p>
            <a:r>
              <a:rPr lang="en-US" sz="4900" dirty="0"/>
              <a:t>Bean Beetles as a Model System</a:t>
            </a: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r>
              <a:rPr lang="en-US" sz="3600" dirty="0"/>
              <a:t>Bean Beetle Microbiome Project</a:t>
            </a:r>
            <a:br>
              <a:rPr lang="en-US" sz="3600" dirty="0"/>
            </a:br>
            <a:r>
              <a:rPr lang="en-US" sz="3600" dirty="0"/>
              <a:t>2023 Workshop</a:t>
            </a:r>
            <a:br>
              <a:rPr lang="en-US" sz="4000" dirty="0"/>
            </a:b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0082320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0" y="606116"/>
            <a:ext cx="8153400" cy="9144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Containment and Disposal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3A5AC10-74BA-BB41-885F-3CC7E7C28B16}"/>
              </a:ext>
            </a:extLst>
          </p:cNvPr>
          <p:cNvSpPr txBox="1"/>
          <p:nvPr/>
        </p:nvSpPr>
        <p:spPr>
          <a:xfrm>
            <a:off x="914400" y="1752600"/>
            <a:ext cx="7086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Bean beetles are agricultural pests</a:t>
            </a:r>
          </a:p>
          <a:p>
            <a:r>
              <a:rPr lang="en-US" sz="3200" dirty="0"/>
              <a:t>	</a:t>
            </a:r>
            <a:r>
              <a:rPr lang="en-US" sz="3200" b="1" dirty="0"/>
              <a:t>Do not release to environment</a:t>
            </a:r>
          </a:p>
          <a:p>
            <a:r>
              <a:rPr lang="en-US" sz="3200" b="1" dirty="0"/>
              <a:t>	Do let let students take culture out 		of laboratory containment</a:t>
            </a:r>
          </a:p>
          <a:p>
            <a:endParaRPr lang="en-US" sz="3200" dirty="0"/>
          </a:p>
          <a:p>
            <a:r>
              <a:rPr lang="en-US" sz="3200" dirty="0"/>
              <a:t>Disposal</a:t>
            </a:r>
          </a:p>
          <a:p>
            <a:r>
              <a:rPr lang="en-US" sz="3200" dirty="0"/>
              <a:t>	Freeze at -20°C for 72 hours (3 days)</a:t>
            </a:r>
          </a:p>
          <a:p>
            <a:r>
              <a:rPr lang="en-US" sz="3200" dirty="0"/>
              <a:t>	double bag</a:t>
            </a:r>
          </a:p>
          <a:p>
            <a:r>
              <a:rPr lang="en-US" sz="3200" dirty="0"/>
              <a:t>	dispose as food waste</a:t>
            </a:r>
          </a:p>
        </p:txBody>
      </p:sp>
    </p:spTree>
    <p:extLst>
      <p:ext uri="{BB962C8B-B14F-4D97-AF65-F5344CB8AC3E}">
        <p14:creationId xmlns:p14="http://schemas.microsoft.com/office/powerpoint/2010/main" val="13555317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260DFFE-8EC0-3A47-9EDA-619D2A5E85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765" t="41951" r="11911" b="40163"/>
          <a:stretch/>
        </p:blipFill>
        <p:spPr>
          <a:xfrm rot="2729537">
            <a:off x="1072179" y="3084847"/>
            <a:ext cx="2357466" cy="36016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6724853-5A25-724C-8FAF-01E3C775174E}"/>
              </a:ext>
            </a:extLst>
          </p:cNvPr>
          <p:cNvSpPr txBox="1"/>
          <p:nvPr/>
        </p:nvSpPr>
        <p:spPr>
          <a:xfrm>
            <a:off x="1605393" y="2782669"/>
            <a:ext cx="62994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Avenir Next" panose="020B0503020202020204" pitchFamily="34" charset="0"/>
              </a:rPr>
              <a:t>The Bean Beetle Microbiome</a:t>
            </a:r>
          </a:p>
        </p:txBody>
      </p:sp>
    </p:spTree>
    <p:extLst>
      <p:ext uri="{BB962C8B-B14F-4D97-AF65-F5344CB8AC3E}">
        <p14:creationId xmlns:p14="http://schemas.microsoft.com/office/powerpoint/2010/main" val="20503216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2D0461-1164-FE43-A351-F9DF3095AC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99" t="141" r="199" b="18158"/>
          <a:stretch/>
        </p:blipFill>
        <p:spPr>
          <a:xfrm>
            <a:off x="573885" y="802562"/>
            <a:ext cx="5139422" cy="58547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A411966-57A0-904A-B0A6-D312C3AF73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935" t="81355" r="15689" b="2222"/>
          <a:stretch/>
        </p:blipFill>
        <p:spPr>
          <a:xfrm>
            <a:off x="5057481" y="1226635"/>
            <a:ext cx="3412273" cy="112627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3D72F73-A2ED-1E40-B212-E6CB3EBF818A}"/>
              </a:ext>
            </a:extLst>
          </p:cNvPr>
          <p:cNvSpPr txBox="1"/>
          <p:nvPr/>
        </p:nvSpPr>
        <p:spPr>
          <a:xfrm>
            <a:off x="1638846" y="75279"/>
            <a:ext cx="62994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Avenir Next" panose="020B0503020202020204" pitchFamily="34" charset="0"/>
              </a:rPr>
              <a:t>The Bean Beetle Microbiome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9CD4165-0B41-0F41-940B-64548B0A8B0E}"/>
              </a:ext>
            </a:extLst>
          </p:cNvPr>
          <p:cNvSpPr/>
          <p:nvPr/>
        </p:nvSpPr>
        <p:spPr>
          <a:xfrm>
            <a:off x="747132" y="2352909"/>
            <a:ext cx="4404731" cy="1076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C609FCF-734F-BB40-8939-F01F97262B79}"/>
              </a:ext>
            </a:extLst>
          </p:cNvPr>
          <p:cNvSpPr/>
          <p:nvPr/>
        </p:nvSpPr>
        <p:spPr>
          <a:xfrm>
            <a:off x="920379" y="3365210"/>
            <a:ext cx="4404731" cy="2076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324B60B-60F5-6142-91D9-CA1883BD8689}"/>
              </a:ext>
            </a:extLst>
          </p:cNvPr>
          <p:cNvSpPr/>
          <p:nvPr/>
        </p:nvSpPr>
        <p:spPr>
          <a:xfrm>
            <a:off x="747132" y="5441795"/>
            <a:ext cx="4404731" cy="11835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951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4EA8F3F-CC68-2F45-95A5-8384E7E6F7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963" t="14514" b="29983"/>
          <a:stretch/>
        </p:blipFill>
        <p:spPr>
          <a:xfrm rot="5400000">
            <a:off x="-462243" y="1987480"/>
            <a:ext cx="5469118" cy="35633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03C0F58-241C-BA4E-BCAF-9ECA78ED35A7}"/>
              </a:ext>
            </a:extLst>
          </p:cNvPr>
          <p:cNvSpPr txBox="1"/>
          <p:nvPr/>
        </p:nvSpPr>
        <p:spPr>
          <a:xfrm>
            <a:off x="1638846" y="75279"/>
            <a:ext cx="62994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Avenir Next" panose="020B0503020202020204" pitchFamily="34" charset="0"/>
              </a:rPr>
              <a:t>The Bean Beetle Microbiome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C6A962-9667-D545-8F0E-5FBD12AA00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3931"/>
          <a:stretch/>
        </p:blipFill>
        <p:spPr>
          <a:xfrm>
            <a:off x="4105076" y="721610"/>
            <a:ext cx="4782096" cy="59309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869698D-FDCC-5740-9E67-4142C2F669CE}"/>
              </a:ext>
            </a:extLst>
          </p:cNvPr>
          <p:cNvSpPr/>
          <p:nvPr/>
        </p:nvSpPr>
        <p:spPr>
          <a:xfrm>
            <a:off x="6997391" y="5181456"/>
            <a:ext cx="1884556" cy="11262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3E8F2E5-204D-694B-8543-D1C67D805005}"/>
              </a:ext>
            </a:extLst>
          </p:cNvPr>
          <p:cNvCxnSpPr>
            <a:cxnSpLocks/>
          </p:cNvCxnSpPr>
          <p:nvPr/>
        </p:nvCxnSpPr>
        <p:spPr>
          <a:xfrm flipH="1">
            <a:off x="2408664" y="1367941"/>
            <a:ext cx="2239536" cy="1865913"/>
          </a:xfrm>
          <a:prstGeom prst="straightConnector1">
            <a:avLst/>
          </a:prstGeom>
          <a:ln w="5715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20D4599-E555-F548-A257-17D43EF25C0B}"/>
              </a:ext>
            </a:extLst>
          </p:cNvPr>
          <p:cNvCxnSpPr>
            <a:cxnSpLocks/>
          </p:cNvCxnSpPr>
          <p:nvPr/>
        </p:nvCxnSpPr>
        <p:spPr>
          <a:xfrm flipH="1">
            <a:off x="2316054" y="3144644"/>
            <a:ext cx="2332146" cy="739921"/>
          </a:xfrm>
          <a:prstGeom prst="straightConnector1">
            <a:avLst/>
          </a:prstGeom>
          <a:ln w="5715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32E679D-BFB0-634A-9B6B-88402C808EF0}"/>
              </a:ext>
            </a:extLst>
          </p:cNvPr>
          <p:cNvCxnSpPr>
            <a:cxnSpLocks/>
          </p:cNvCxnSpPr>
          <p:nvPr/>
        </p:nvCxnSpPr>
        <p:spPr>
          <a:xfrm flipH="1" flipV="1">
            <a:off x="2152186" y="4378438"/>
            <a:ext cx="2496014" cy="431600"/>
          </a:xfrm>
          <a:prstGeom prst="straightConnector1">
            <a:avLst/>
          </a:prstGeom>
          <a:ln w="5715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86C46928-297E-2B4E-B0DD-D82E3E3325D1}"/>
              </a:ext>
            </a:extLst>
          </p:cNvPr>
          <p:cNvSpPr txBox="1"/>
          <p:nvPr/>
        </p:nvSpPr>
        <p:spPr>
          <a:xfrm>
            <a:off x="7347653" y="4707784"/>
            <a:ext cx="15934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Beetle</a:t>
            </a:r>
          </a:p>
          <a:p>
            <a:r>
              <a:rPr lang="en-US" dirty="0"/>
              <a:t>Staph-Specific</a:t>
            </a:r>
          </a:p>
          <a:p>
            <a:r>
              <a:rPr lang="en-US" dirty="0"/>
              <a:t>Most Bacteria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264CB32-EEB8-B941-9A0D-846F2DBB476B}"/>
              </a:ext>
            </a:extLst>
          </p:cNvPr>
          <p:cNvSpPr/>
          <p:nvPr/>
        </p:nvSpPr>
        <p:spPr>
          <a:xfrm>
            <a:off x="7083652" y="4781402"/>
            <a:ext cx="272216" cy="212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AA33079-9264-8640-9C4C-BAC5EBAD999A}"/>
              </a:ext>
            </a:extLst>
          </p:cNvPr>
          <p:cNvSpPr/>
          <p:nvPr/>
        </p:nvSpPr>
        <p:spPr>
          <a:xfrm>
            <a:off x="7087192" y="5045297"/>
            <a:ext cx="272216" cy="2129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C3B4D7F-583D-AE4B-86EE-036ACB0CE0DE}"/>
              </a:ext>
            </a:extLst>
          </p:cNvPr>
          <p:cNvSpPr/>
          <p:nvPr/>
        </p:nvSpPr>
        <p:spPr>
          <a:xfrm>
            <a:off x="7087192" y="5337142"/>
            <a:ext cx="272216" cy="21296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9E3509A-12FA-BB41-AC0B-06DF9856E484}"/>
              </a:ext>
            </a:extLst>
          </p:cNvPr>
          <p:cNvSpPr txBox="1"/>
          <p:nvPr/>
        </p:nvSpPr>
        <p:spPr>
          <a:xfrm>
            <a:off x="6991815" y="4440706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DNA:</a:t>
            </a:r>
          </a:p>
        </p:txBody>
      </p:sp>
    </p:spTree>
    <p:extLst>
      <p:ext uri="{BB962C8B-B14F-4D97-AF65-F5344CB8AC3E}">
        <p14:creationId xmlns:p14="http://schemas.microsoft.com/office/powerpoint/2010/main" val="570251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>
            <a:extLst>
              <a:ext uri="{FF2B5EF4-FFF2-40B4-BE49-F238E27FC236}">
                <a16:creationId xmlns:a16="http://schemas.microsoft.com/office/drawing/2014/main" id="{547211CC-D62F-324E-B7FA-2A19D9F8B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990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Resources for Faculty at</a:t>
            </a:r>
            <a:br>
              <a:rPr lang="en-US" altLang="en-US" dirty="0"/>
            </a:br>
            <a:r>
              <a:rPr lang="en-US" altLang="en-US" dirty="0">
                <a:hlinkClick r:id="rId2"/>
              </a:rPr>
              <a:t>www.beanbeetles.org</a:t>
            </a:r>
            <a:br>
              <a:rPr lang="en-US" altLang="en-US" dirty="0"/>
            </a:br>
            <a:endParaRPr lang="en-US" altLang="en-US" dirty="0"/>
          </a:p>
        </p:txBody>
      </p:sp>
      <p:sp>
        <p:nvSpPr>
          <p:cNvPr id="46083" name="Content Placeholder 2">
            <a:extLst>
              <a:ext uri="{FF2B5EF4-FFF2-40B4-BE49-F238E27FC236}">
                <a16:creationId xmlns:a16="http://schemas.microsoft.com/office/drawing/2014/main" id="{52B5A3C1-A2C4-A740-ABFD-1AEA98A331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1697" y="2144110"/>
            <a:ext cx="7772400" cy="411480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altLang="en-US" dirty="0"/>
              <a:t>Bean Beetle Handbook</a:t>
            </a:r>
          </a:p>
          <a:p>
            <a:pPr>
              <a:buNone/>
            </a:pPr>
            <a:r>
              <a:rPr lang="en-US" altLang="en-US" dirty="0"/>
              <a:t>Tested Laboratory Protocols</a:t>
            </a:r>
          </a:p>
          <a:p>
            <a:pPr>
              <a:buFontTx/>
              <a:buNone/>
            </a:pPr>
            <a:r>
              <a:rPr lang="en-US" altLang="en-US" dirty="0"/>
              <a:t>“Bibliography”</a:t>
            </a:r>
          </a:p>
          <a:p>
            <a:pPr>
              <a:buFontTx/>
              <a:buNone/>
            </a:pPr>
            <a:r>
              <a:rPr lang="en-US" altLang="en-US" dirty="0"/>
              <a:t>Microbiome Protocols</a:t>
            </a:r>
          </a:p>
          <a:p>
            <a:pPr>
              <a:buFontTx/>
              <a:buNone/>
            </a:pPr>
            <a:r>
              <a:rPr lang="en-US" altLang="en-US" dirty="0"/>
              <a:t>	Student Handouts and Instructor Notes</a:t>
            </a:r>
          </a:p>
          <a:p>
            <a:pPr>
              <a:buFontTx/>
              <a:buNone/>
            </a:pPr>
            <a:r>
              <a:rPr lang="en-US" altLang="en-US" dirty="0"/>
              <a:t>	Video clips on protocols</a:t>
            </a:r>
          </a:p>
          <a:p>
            <a:pPr>
              <a:buFontTx/>
              <a:buNone/>
            </a:pPr>
            <a:r>
              <a:rPr lang="en-US" altLang="en-US" dirty="0"/>
              <a:t>Microbiome Databases and Sample Datasets</a:t>
            </a:r>
          </a:p>
          <a:p>
            <a:pPr>
              <a:buFontTx/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60468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048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/>
              </a:rPr>
              <a:t>Bean Beetles</a:t>
            </a:r>
            <a:br>
              <a:rPr kumimoji="0" lang="en-US" alt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/>
              </a:rPr>
            </a:br>
            <a:r>
              <a:rPr kumimoji="0" lang="en-US" altLang="en-US" sz="4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/>
              </a:rPr>
              <a:t>Callosobruchus maculatus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05000"/>
            <a:ext cx="5746389" cy="197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male on BEP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4343400"/>
            <a:ext cx="2514600" cy="1676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7243" y="4460786"/>
            <a:ext cx="510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Tropical species</a:t>
            </a:r>
          </a:p>
          <a:p>
            <a:r>
              <a:rPr lang="en-US" sz="3600" dirty="0"/>
              <a:t>Temperate zone invasion</a:t>
            </a:r>
          </a:p>
        </p:txBody>
      </p:sp>
    </p:spTree>
    <p:extLst>
      <p:ext uri="{BB962C8B-B14F-4D97-AF65-F5344CB8AC3E}">
        <p14:creationId xmlns:p14="http://schemas.microsoft.com/office/powerpoint/2010/main" val="2883166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Bean Beetle Life Cycle</a:t>
            </a:r>
          </a:p>
        </p:txBody>
      </p:sp>
      <p:pic>
        <p:nvPicPr>
          <p:cNvPr id="5" name="Picture 2" descr="old and new eg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20" y="4237182"/>
            <a:ext cx="3276600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larva in mung bean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458" y="4191462"/>
            <a:ext cx="3288699" cy="2163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20" y="1600201"/>
            <a:ext cx="3305179" cy="2194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Grp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224458" y="1562100"/>
            <a:ext cx="2819400" cy="2270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0173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49122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101"/>
          <a:stretch/>
        </p:blipFill>
        <p:spPr bwMode="auto">
          <a:xfrm>
            <a:off x="2819400" y="914400"/>
            <a:ext cx="610548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0024606"/>
              </p:ext>
            </p:extLst>
          </p:nvPr>
        </p:nvGraphicFramePr>
        <p:xfrm>
          <a:off x="228600" y="914400"/>
          <a:ext cx="228600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1397000" imgH="1384300" progId="Word.Document.8">
                  <p:embed/>
                </p:oleObj>
              </mc:Choice>
              <mc:Fallback>
                <p:oleObj name="Document" r:id="rId3" imgW="1397000" imgH="1384300" progId="Word.Document.8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914400"/>
                        <a:ext cx="2286000" cy="228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2978663"/>
              </p:ext>
            </p:extLst>
          </p:nvPr>
        </p:nvGraphicFramePr>
        <p:xfrm>
          <a:off x="6596473" y="3962400"/>
          <a:ext cx="2307633" cy="23076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5" imgW="1473200" imgH="1473200" progId="Word.Document.8">
                  <p:embed/>
                </p:oleObj>
              </mc:Choice>
              <mc:Fallback>
                <p:oleObj name="Document" r:id="rId5" imgW="1473200" imgH="1473200" progId="Word.Document.8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6473" y="3962400"/>
                        <a:ext cx="2307633" cy="23076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628294" y="3915506"/>
            <a:ext cx="2725612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217870"/>
            <a:ext cx="3128046" cy="2078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2203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8001000" cy="3810000"/>
          </a:xfrm>
        </p:spPr>
        <p:txBody>
          <a:bodyPr/>
          <a:lstStyle/>
          <a:p>
            <a:pPr algn="l" eaLnBrk="1" hangingPunct="1"/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Bean beetles get all their nutrition from the host bean.</a:t>
            </a:r>
            <a:br>
              <a:rPr lang="en-US" dirty="0">
                <a:latin typeface="+mn-lt"/>
                <a:ea typeface="ＭＳ Ｐゴシック" charset="0"/>
                <a:cs typeface="ＭＳ Ｐゴシック" charset="0"/>
              </a:rPr>
            </a:br>
            <a:br>
              <a:rPr lang="en-US" dirty="0">
                <a:latin typeface="+mn-lt"/>
                <a:ea typeface="ＭＳ Ｐゴシック" charset="0"/>
                <a:cs typeface="ＭＳ Ｐゴシック" charset="0"/>
              </a:rPr>
            </a:br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Adult bean beetles do not feed.</a:t>
            </a:r>
          </a:p>
        </p:txBody>
      </p:sp>
    </p:spTree>
    <p:extLst>
      <p:ext uri="{BB962C8B-B14F-4D97-AF65-F5344CB8AC3E}">
        <p14:creationId xmlns:p14="http://schemas.microsoft.com/office/powerpoint/2010/main" val="6060356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2020330"/>
            <a:ext cx="8153400" cy="38862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sz="3600" dirty="0">
                <a:latin typeface="+mn-lt"/>
                <a:ea typeface="ＭＳ Ｐゴシック" charset="0"/>
                <a:cs typeface="ＭＳ Ｐゴシック" charset="0"/>
              </a:rPr>
              <a:t>Dried beans:</a:t>
            </a:r>
            <a:br>
              <a:rPr lang="en-US" sz="3600" dirty="0">
                <a:latin typeface="+mn-lt"/>
                <a:ea typeface="ＭＳ Ｐゴシック" charset="0"/>
                <a:cs typeface="ＭＳ Ｐゴシック" charset="0"/>
              </a:rPr>
            </a:br>
            <a:r>
              <a:rPr lang="en-US" sz="3600" dirty="0">
                <a:latin typeface="+mn-lt"/>
                <a:ea typeface="ＭＳ Ｐゴシック" charset="0"/>
                <a:cs typeface="ＭＳ Ｐゴシック" charset="0"/>
              </a:rPr>
              <a:t>	Blackeye peas</a:t>
            </a:r>
            <a:br>
              <a:rPr lang="en-US" sz="3600" dirty="0">
                <a:latin typeface="+mn-lt"/>
                <a:ea typeface="ＭＳ Ｐゴシック" charset="0"/>
                <a:cs typeface="ＭＳ Ｐゴシック" charset="0"/>
              </a:rPr>
            </a:br>
            <a:r>
              <a:rPr lang="en-US" sz="3600" dirty="0">
                <a:latin typeface="+mn-lt"/>
                <a:ea typeface="ＭＳ Ｐゴシック" charset="0"/>
                <a:cs typeface="ＭＳ Ｐゴシック" charset="0"/>
              </a:rPr>
              <a:t>	Mung bean</a:t>
            </a:r>
            <a:br>
              <a:rPr lang="en-US" sz="3600" dirty="0">
                <a:latin typeface="+mn-lt"/>
                <a:ea typeface="ＭＳ Ｐゴシック" charset="0"/>
                <a:cs typeface="ＭＳ Ｐゴシック" charset="0"/>
              </a:rPr>
            </a:br>
            <a:r>
              <a:rPr lang="en-US" sz="3600" dirty="0">
                <a:latin typeface="+mn-lt"/>
                <a:ea typeface="ＭＳ Ｐゴシック" charset="0"/>
                <a:cs typeface="ＭＳ Ｐゴシック" charset="0"/>
              </a:rPr>
              <a:t>	Adzuki bean</a:t>
            </a:r>
            <a:br>
              <a:rPr lang="en-US" sz="3600" dirty="0">
                <a:latin typeface="+mn-lt"/>
                <a:ea typeface="ＭＳ Ｐゴシック" charset="0"/>
                <a:cs typeface="ＭＳ Ｐゴシック" charset="0"/>
              </a:rPr>
            </a:br>
            <a:r>
              <a:rPr lang="en-US" sz="3600" dirty="0">
                <a:latin typeface="+mn-lt"/>
                <a:ea typeface="ＭＳ Ｐゴシック" charset="0"/>
                <a:cs typeface="ＭＳ Ｐゴシック" charset="0"/>
              </a:rPr>
              <a:t>	Pigeon peas</a:t>
            </a:r>
            <a:br>
              <a:rPr lang="en-US" sz="3600" dirty="0">
                <a:latin typeface="+mn-lt"/>
                <a:ea typeface="ＭＳ Ｐゴシック" charset="0"/>
                <a:cs typeface="ＭＳ Ｐゴシック" charset="0"/>
              </a:rPr>
            </a:br>
            <a:r>
              <a:rPr lang="en-US" sz="3600" dirty="0">
                <a:latin typeface="+mn-lt"/>
                <a:ea typeface="ＭＳ Ｐゴシック" charset="0"/>
                <a:cs typeface="ＭＳ Ｐゴシック" charset="0"/>
              </a:rPr>
              <a:t>	Hyacinth bean</a:t>
            </a:r>
            <a:br>
              <a:rPr lang="en-US" sz="3600" dirty="0">
                <a:latin typeface="+mn-lt"/>
                <a:ea typeface="ＭＳ Ｐゴシック" charset="0"/>
                <a:cs typeface="ＭＳ Ｐゴシック" charset="0"/>
              </a:rPr>
            </a:br>
            <a:r>
              <a:rPr lang="en-US" sz="3600" dirty="0">
                <a:latin typeface="+mn-lt"/>
                <a:ea typeface="ＭＳ Ｐゴシック" charset="0"/>
                <a:cs typeface="ＭＳ Ｐゴシック" charset="0"/>
              </a:rPr>
              <a:t>	Chickpeas</a:t>
            </a:r>
            <a:br>
              <a:rPr lang="en-US" sz="3600" dirty="0">
                <a:latin typeface="+mn-lt"/>
                <a:ea typeface="ＭＳ Ｐゴシック" charset="0"/>
                <a:cs typeface="ＭＳ Ｐゴシック" charset="0"/>
              </a:rPr>
            </a:br>
            <a:r>
              <a:rPr lang="en-US" sz="3600" dirty="0">
                <a:latin typeface="+mn-lt"/>
                <a:ea typeface="ＭＳ Ｐゴシック" charset="0"/>
                <a:cs typeface="ＭＳ Ｐゴシック" charset="0"/>
              </a:rPr>
              <a:t>	Green peas</a:t>
            </a:r>
            <a:br>
              <a:rPr lang="en-US" sz="3600" dirty="0">
                <a:latin typeface="+mn-lt"/>
                <a:ea typeface="ＭＳ Ｐゴシック" charset="0"/>
                <a:cs typeface="ＭＳ Ｐゴシック" charset="0"/>
              </a:rPr>
            </a:br>
            <a:r>
              <a:rPr lang="en-US" sz="3600" dirty="0">
                <a:latin typeface="+mn-lt"/>
                <a:ea typeface="ＭＳ Ｐゴシック" charset="0"/>
                <a:cs typeface="ＭＳ Ｐゴシック" charset="0"/>
              </a:rPr>
              <a:t>	Lentils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E0A4A9-AEB6-6E43-96DB-382C2975257C}"/>
              </a:ext>
            </a:extLst>
          </p:cNvPr>
          <p:cNvSpPr txBox="1"/>
          <p:nvPr/>
        </p:nvSpPr>
        <p:spPr>
          <a:xfrm>
            <a:off x="2667000" y="609600"/>
            <a:ext cx="480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ea typeface="ＭＳ Ｐゴシック" charset="0"/>
                <a:cs typeface="ＭＳ Ｐゴシック" charset="0"/>
              </a:rPr>
              <a:t>Culture Methods</a:t>
            </a:r>
            <a:endParaRPr lang="en-US" sz="4400" dirty="0"/>
          </a:p>
        </p:txBody>
      </p:sp>
      <p:pic>
        <p:nvPicPr>
          <p:cNvPr id="5" name="Picture 4" descr="Many different types of food on a table&#10;&#10;Description automatically generated">
            <a:extLst>
              <a:ext uri="{FF2B5EF4-FFF2-40B4-BE49-F238E27FC236}">
                <a16:creationId xmlns:a16="http://schemas.microsoft.com/office/drawing/2014/main" id="{8799B1D9-5245-4142-B7B1-9E919421634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060267" y="1676400"/>
            <a:ext cx="4550333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9179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609600"/>
            <a:ext cx="8153400" cy="54102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Life cycle (egg to adult emergence) time 3-5 weeks depending on host and temperature.</a:t>
            </a:r>
            <a:br>
              <a:rPr lang="en-US" dirty="0">
                <a:latin typeface="+mn-lt"/>
                <a:ea typeface="ＭＳ Ｐゴシック" charset="0"/>
                <a:cs typeface="ＭＳ Ｐゴシック" charset="0"/>
              </a:rPr>
            </a:br>
            <a:br>
              <a:rPr lang="en-US" dirty="0">
                <a:latin typeface="+mn-lt"/>
                <a:ea typeface="ＭＳ Ｐゴシック" charset="0"/>
                <a:cs typeface="ＭＳ Ｐゴシック" charset="0"/>
              </a:rPr>
            </a:br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RH influences development success rate.</a:t>
            </a:r>
          </a:p>
        </p:txBody>
      </p:sp>
    </p:spTree>
    <p:extLst>
      <p:ext uri="{BB962C8B-B14F-4D97-AF65-F5344CB8AC3E}">
        <p14:creationId xmlns:p14="http://schemas.microsoft.com/office/powerpoint/2010/main" val="11875140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609600"/>
            <a:ext cx="4267200" cy="9144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Sex Identification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2468A6-5297-A947-8BC6-BE6C3BD5D7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981200"/>
            <a:ext cx="4940396" cy="3650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1839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224</Words>
  <Application>Microsoft Macintosh PowerPoint</Application>
  <PresentationFormat>On-screen Show (4:3)</PresentationFormat>
  <Paragraphs>39</Paragraphs>
  <Slides>13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Avenir Next</vt:lpstr>
      <vt:lpstr>Calibri</vt:lpstr>
      <vt:lpstr>Office Theme</vt:lpstr>
      <vt:lpstr>Document</vt:lpstr>
      <vt:lpstr>Bean Beetles as a Model System   Bean Beetle Microbiome Project 2023 Workshop </vt:lpstr>
      <vt:lpstr>Resources for Faculty at www.beanbeetles.org </vt:lpstr>
      <vt:lpstr>PowerPoint Presentation</vt:lpstr>
      <vt:lpstr>Bean Beetle Life Cycle</vt:lpstr>
      <vt:lpstr>PowerPoint Presentation</vt:lpstr>
      <vt:lpstr>Bean beetles get all their nutrition from the host bean.  Adult bean beetles do not feed.</vt:lpstr>
      <vt:lpstr>Dried beans:  Blackeye peas  Mung bean  Adzuki bean  Pigeon peas  Hyacinth bean  Chickpeas  Green peas  Lentils</vt:lpstr>
      <vt:lpstr>Life cycle (egg to adult emergence) time 3-5 weeks depending on host and temperature.  RH influences development success rate.</vt:lpstr>
      <vt:lpstr>Sex Identification</vt:lpstr>
      <vt:lpstr>Containment and Disposal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Pheromone Detection in Bean Beetles</dc:title>
  <dc:creator>Wolf</dc:creator>
  <cp:lastModifiedBy>Blumer, Lawrence</cp:lastModifiedBy>
  <cp:revision>60</cp:revision>
  <dcterms:created xsi:type="dcterms:W3CDTF">2014-12-10T18:37:06Z</dcterms:created>
  <dcterms:modified xsi:type="dcterms:W3CDTF">2023-05-15T13:29:23Z</dcterms:modified>
</cp:coreProperties>
</file>