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2"/>
  </p:notesMasterIdLst>
  <p:sldIdLst>
    <p:sldId id="675" r:id="rId2"/>
    <p:sldId id="664" r:id="rId3"/>
    <p:sldId id="677" r:id="rId4"/>
    <p:sldId id="661" r:id="rId5"/>
    <p:sldId id="662" r:id="rId6"/>
    <p:sldId id="257" r:id="rId7"/>
    <p:sldId id="666" r:id="rId8"/>
    <p:sldId id="258" r:id="rId9"/>
    <p:sldId id="678" r:id="rId10"/>
    <p:sldId id="679" r:id="rId11"/>
    <p:sldId id="259" r:id="rId12"/>
    <p:sldId id="663" r:id="rId13"/>
    <p:sldId id="668" r:id="rId14"/>
    <p:sldId id="680" r:id="rId15"/>
    <p:sldId id="263" r:id="rId16"/>
    <p:sldId id="684" r:id="rId17"/>
    <p:sldId id="669" r:id="rId18"/>
    <p:sldId id="682" r:id="rId19"/>
    <p:sldId id="265" r:id="rId20"/>
    <p:sldId id="685"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00"/>
    <p:restoredTop sz="49932"/>
  </p:normalViewPr>
  <p:slideViewPr>
    <p:cSldViewPr snapToGrid="0" snapToObjects="1">
      <p:cViewPr varScale="1">
        <p:scale>
          <a:sx n="60" d="100"/>
          <a:sy n="60" d="100"/>
        </p:scale>
        <p:origin x="260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FF9641-BF1F-0043-94D7-072FADE44FCD}" type="datetimeFigureOut">
              <a:rPr lang="en-US" smtClean="0"/>
              <a:t>7/13/21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8B2ACF-117D-A642-BF63-180CD2D8AF12}" type="slidenum">
              <a:rPr lang="en-US" smtClean="0"/>
              <a:t>‹#›</a:t>
            </a:fld>
            <a:endParaRPr lang="en-US"/>
          </a:p>
        </p:txBody>
      </p:sp>
    </p:spTree>
    <p:extLst>
      <p:ext uri="{BB962C8B-B14F-4D97-AF65-F5344CB8AC3E}">
        <p14:creationId xmlns:p14="http://schemas.microsoft.com/office/powerpoint/2010/main" val="189236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earthmicrobiome.org/"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youtube.com/watch?v=t0akxx8Dwsk"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discussed that there are two key words within this rather simple question. One is “microbiome” and one is “differences”.</a:t>
            </a:r>
          </a:p>
        </p:txBody>
      </p:sp>
      <p:sp>
        <p:nvSpPr>
          <p:cNvPr id="4" name="Slide Number Placeholder 3"/>
          <p:cNvSpPr>
            <a:spLocks noGrp="1"/>
          </p:cNvSpPr>
          <p:nvPr>
            <p:ph type="sldNum" sz="quarter" idx="5"/>
          </p:nvPr>
        </p:nvSpPr>
        <p:spPr/>
        <p:txBody>
          <a:bodyPr/>
          <a:lstStyle/>
          <a:p>
            <a:fld id="{558B2ACF-117D-A642-BF63-180CD2D8AF12}" type="slidenum">
              <a:rPr lang="en-US" smtClean="0"/>
              <a:t>2</a:t>
            </a:fld>
            <a:endParaRPr lang="en-US"/>
          </a:p>
        </p:txBody>
      </p:sp>
    </p:spTree>
    <p:extLst>
      <p:ext uri="{BB962C8B-B14F-4D97-AF65-F5344CB8AC3E}">
        <p14:creationId xmlns:p14="http://schemas.microsoft.com/office/powerpoint/2010/main" val="4253172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one measure of beta diversity, namely Bray-Curtis dissimilarity. In this case, 0 means that two communities are identical, and 1 means that there are completely different. Here, we see that two fecal microbial communities are more similar (less dissimilar) to one another if they are from the same species (“within species”) that if they are from two distantly related primate species (i.e., “Orangutan vs. Human”)</a:t>
            </a:r>
          </a:p>
        </p:txBody>
      </p:sp>
      <p:sp>
        <p:nvSpPr>
          <p:cNvPr id="4" name="Slide Number Placeholder 3"/>
          <p:cNvSpPr>
            <a:spLocks noGrp="1"/>
          </p:cNvSpPr>
          <p:nvPr>
            <p:ph type="sldNum" sz="quarter" idx="5"/>
          </p:nvPr>
        </p:nvSpPr>
        <p:spPr/>
        <p:txBody>
          <a:bodyPr/>
          <a:lstStyle/>
          <a:p>
            <a:fld id="{558B2ACF-117D-A642-BF63-180CD2D8AF12}" type="slidenum">
              <a:rPr lang="en-US" smtClean="0"/>
              <a:t>16</a:t>
            </a:fld>
            <a:endParaRPr lang="en-US"/>
          </a:p>
        </p:txBody>
      </p:sp>
    </p:spTree>
    <p:extLst>
      <p:ext uri="{BB962C8B-B14F-4D97-AF65-F5344CB8AC3E}">
        <p14:creationId xmlns:p14="http://schemas.microsoft.com/office/powerpoint/2010/main" val="2223133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that bee microbiomes are more similar if they are from closely related host species than distantly related host species. </a:t>
            </a:r>
          </a:p>
        </p:txBody>
      </p:sp>
      <p:sp>
        <p:nvSpPr>
          <p:cNvPr id="4" name="Slide Number Placeholder 3"/>
          <p:cNvSpPr>
            <a:spLocks noGrp="1"/>
          </p:cNvSpPr>
          <p:nvPr>
            <p:ph type="sldNum" sz="quarter" idx="5"/>
          </p:nvPr>
        </p:nvSpPr>
        <p:spPr/>
        <p:txBody>
          <a:bodyPr/>
          <a:lstStyle/>
          <a:p>
            <a:fld id="{558B2ACF-117D-A642-BF63-180CD2D8AF12}" type="slidenum">
              <a:rPr lang="en-US" smtClean="0"/>
              <a:t>17</a:t>
            </a:fld>
            <a:endParaRPr lang="en-US"/>
          </a:p>
        </p:txBody>
      </p:sp>
    </p:spTree>
    <p:extLst>
      <p:ext uri="{BB962C8B-B14F-4D97-AF65-F5344CB8AC3E}">
        <p14:creationId xmlns:p14="http://schemas.microsoft.com/office/powerpoint/2010/main" val="3105312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PCoA</a:t>
            </a:r>
            <a:r>
              <a:rPr lang="en-US" dirty="0"/>
              <a:t> (Principle Component Analysis) is an ordination plot in which samples that have similar community composition (based on both presence and abundance) will be closer together on the 2-dimensional plot. Samples that have very different types of bacteria, or have similar bacteria in very different abundances, are physically more distant from each other along the x and y axis. </a:t>
            </a:r>
            <a:endParaRPr lang="en-US" sz="1100" dirty="0"/>
          </a:p>
          <a:p>
            <a:endParaRPr lang="en-US" dirty="0"/>
          </a:p>
          <a:p>
            <a:r>
              <a:rPr lang="en-US" dirty="0"/>
              <a:t>Here, we see that the microbiome in the gastrointestinal tract of humans is quite distinct from the microbiome in the mouth of humans. </a:t>
            </a:r>
          </a:p>
        </p:txBody>
      </p:sp>
      <p:sp>
        <p:nvSpPr>
          <p:cNvPr id="4" name="Slide Number Placeholder 3"/>
          <p:cNvSpPr>
            <a:spLocks noGrp="1"/>
          </p:cNvSpPr>
          <p:nvPr>
            <p:ph type="sldNum" sz="quarter" idx="5"/>
          </p:nvPr>
        </p:nvSpPr>
        <p:spPr/>
        <p:txBody>
          <a:bodyPr/>
          <a:lstStyle/>
          <a:p>
            <a:fld id="{558B2ACF-117D-A642-BF63-180CD2D8AF12}" type="slidenum">
              <a:rPr lang="en-US" smtClean="0"/>
              <a:t>18</a:t>
            </a:fld>
            <a:endParaRPr lang="en-US"/>
          </a:p>
        </p:txBody>
      </p:sp>
    </p:spTree>
    <p:extLst>
      <p:ext uri="{BB962C8B-B14F-4D97-AF65-F5344CB8AC3E}">
        <p14:creationId xmlns:p14="http://schemas.microsoft.com/office/powerpoint/2010/main" val="3973489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that bees of each of three genera (</a:t>
            </a:r>
            <a:r>
              <a:rPr lang="en-US" dirty="0" err="1"/>
              <a:t>Apis</a:t>
            </a:r>
            <a:r>
              <a:rPr lang="en-US" dirty="0"/>
              <a:t>, Bombus, </a:t>
            </a:r>
            <a:r>
              <a:rPr lang="en-US" dirty="0" err="1"/>
              <a:t>Melponini</a:t>
            </a:r>
            <a:r>
              <a:rPr lang="en-US" dirty="0"/>
              <a:t>) have distinct gut microbiota. </a:t>
            </a:r>
          </a:p>
        </p:txBody>
      </p:sp>
      <p:sp>
        <p:nvSpPr>
          <p:cNvPr id="4" name="Slide Number Placeholder 3"/>
          <p:cNvSpPr>
            <a:spLocks noGrp="1"/>
          </p:cNvSpPr>
          <p:nvPr>
            <p:ph type="sldNum" sz="quarter" idx="5"/>
          </p:nvPr>
        </p:nvSpPr>
        <p:spPr/>
        <p:txBody>
          <a:bodyPr/>
          <a:lstStyle/>
          <a:p>
            <a:fld id="{558B2ACF-117D-A642-BF63-180CD2D8AF12}" type="slidenum">
              <a:rPr lang="en-US" smtClean="0"/>
              <a:t>19</a:t>
            </a:fld>
            <a:endParaRPr lang="en-US"/>
          </a:p>
        </p:txBody>
      </p:sp>
    </p:spTree>
    <p:extLst>
      <p:ext uri="{BB962C8B-B14F-4D97-AF65-F5344CB8AC3E}">
        <p14:creationId xmlns:p14="http://schemas.microsoft.com/office/powerpoint/2010/main" val="275830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that bees of each of three genera (</a:t>
            </a:r>
            <a:r>
              <a:rPr lang="en-US" dirty="0" err="1"/>
              <a:t>Apis</a:t>
            </a:r>
            <a:r>
              <a:rPr lang="en-US" dirty="0"/>
              <a:t>, Bombus, </a:t>
            </a:r>
            <a:r>
              <a:rPr lang="en-US" dirty="0" err="1"/>
              <a:t>Melponini</a:t>
            </a:r>
            <a:r>
              <a:rPr lang="en-US" dirty="0"/>
              <a:t>) have distinct gut microbiota. </a:t>
            </a:r>
          </a:p>
        </p:txBody>
      </p:sp>
      <p:sp>
        <p:nvSpPr>
          <p:cNvPr id="4" name="Slide Number Placeholder 3"/>
          <p:cNvSpPr>
            <a:spLocks noGrp="1"/>
          </p:cNvSpPr>
          <p:nvPr>
            <p:ph type="sldNum" sz="quarter" idx="5"/>
          </p:nvPr>
        </p:nvSpPr>
        <p:spPr/>
        <p:txBody>
          <a:bodyPr/>
          <a:lstStyle/>
          <a:p>
            <a:fld id="{558B2ACF-117D-A642-BF63-180CD2D8AF12}" type="slidenum">
              <a:rPr lang="en-US" smtClean="0"/>
              <a:t>20</a:t>
            </a:fld>
            <a:endParaRPr lang="en-US"/>
          </a:p>
        </p:txBody>
      </p:sp>
    </p:spTree>
    <p:extLst>
      <p:ext uri="{BB962C8B-B14F-4D97-AF65-F5344CB8AC3E}">
        <p14:creationId xmlns:p14="http://schemas.microsoft.com/office/powerpoint/2010/main" val="3334340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think about 4 communities of plants. Two are in the desert and two are in the tropics. </a:t>
            </a:r>
          </a:p>
          <a:p>
            <a:r>
              <a:rPr lang="en-US" dirty="0"/>
              <a:t>What are some of the ways in which they differ?</a:t>
            </a:r>
          </a:p>
          <a:p>
            <a:endParaRPr lang="en-US" dirty="0"/>
          </a:p>
          <a:p>
            <a:pPr marL="171450" indent="-171450">
              <a:buFont typeface="Arial" panose="020B0604020202020204" pitchFamily="34" charset="0"/>
              <a:buChar char="•"/>
            </a:pPr>
            <a:r>
              <a:rPr lang="en-US" dirty="0"/>
              <a:t>Types of species</a:t>
            </a:r>
          </a:p>
          <a:p>
            <a:pPr marL="171450" indent="-171450">
              <a:buFont typeface="Arial" panose="020B0604020202020204" pitchFamily="34" charset="0"/>
              <a:buChar char="•"/>
            </a:pPr>
            <a:r>
              <a:rPr lang="en-US" dirty="0"/>
              <a:t>Numbers of species</a:t>
            </a:r>
          </a:p>
          <a:p>
            <a:pPr marL="171450" indent="-171450">
              <a:buFont typeface="Arial" panose="020B0604020202020204" pitchFamily="34" charset="0"/>
              <a:buChar char="•"/>
            </a:pPr>
            <a:r>
              <a:rPr lang="en-US" dirty="0"/>
              <a:t>Numbers of individuals</a:t>
            </a:r>
          </a:p>
        </p:txBody>
      </p:sp>
      <p:sp>
        <p:nvSpPr>
          <p:cNvPr id="4" name="Slide Number Placeholder 3"/>
          <p:cNvSpPr>
            <a:spLocks noGrp="1"/>
          </p:cNvSpPr>
          <p:nvPr>
            <p:ph type="sldNum" sz="quarter" idx="5"/>
          </p:nvPr>
        </p:nvSpPr>
        <p:spPr/>
        <p:txBody>
          <a:bodyPr/>
          <a:lstStyle/>
          <a:p>
            <a:fld id="{558B2ACF-117D-A642-BF63-180CD2D8AF12}" type="slidenum">
              <a:rPr lang="en-US" smtClean="0"/>
              <a:t>4</a:t>
            </a:fld>
            <a:endParaRPr lang="en-US"/>
          </a:p>
        </p:txBody>
      </p:sp>
    </p:spTree>
    <p:extLst>
      <p:ext uri="{BB962C8B-B14F-4D97-AF65-F5344CB8AC3E}">
        <p14:creationId xmlns:p14="http://schemas.microsoft.com/office/powerpoint/2010/main" val="346771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Microbial communities inside hosts can differ in the same ways that these plant communities differ. </a:t>
            </a:r>
          </a:p>
          <a:p>
            <a:endParaRPr lang="en-US" dirty="0"/>
          </a:p>
          <a:p>
            <a:r>
              <a:rPr lang="en-US" dirty="0"/>
              <a:t>While an ecologist may go out to plots of plants and record the species or family of each individual plant, we can’t do that with the microbes inside these hosts. Instead, we can use DNA sequencing to gain a understanding of what bacterial types are there and how much there is of each, at least relative to the others. </a:t>
            </a:r>
          </a:p>
          <a:p>
            <a:endParaRPr lang="en-US" dirty="0"/>
          </a:p>
          <a:p>
            <a:r>
              <a:rPr lang="en-US" dirty="0"/>
              <a:t>We don’t sequence the entire genome of each bacteria. Instead, we sequence a portion of the 16s rRNA gene of each bacterium in a sample. The 16s rRNA gene has been used a long time as a diagnostic marker to identity a bacteria. We can take the sequences that we get back and compare them to databases of sequences to determine what bacteria they are associated with. Sometimes, we can confidentially say what bacterial family they are in. Other times we can say what bacterial genus they are in. </a:t>
            </a:r>
          </a:p>
          <a:p>
            <a:endParaRPr lang="en-US" dirty="0"/>
          </a:p>
          <a:p>
            <a:r>
              <a:rPr lang="en-US" dirty="0"/>
              <a:t>For more information on high throughput microbial community sequencing, here are some references:</a:t>
            </a:r>
          </a:p>
          <a:p>
            <a:endParaRPr lang="en-US" dirty="0"/>
          </a:p>
          <a:p>
            <a:r>
              <a:rPr lang="en-US" dirty="0"/>
              <a:t>The earth microbiome project. </a:t>
            </a:r>
            <a:r>
              <a:rPr lang="en-US" dirty="0">
                <a:hlinkClick r:id="rId3"/>
              </a:rPr>
              <a:t>http://www.earthmicrobiome.org/</a:t>
            </a:r>
            <a:endParaRPr lang="en-US" dirty="0"/>
          </a:p>
          <a:p>
            <a:endParaRPr lang="en-US" dirty="0"/>
          </a:p>
          <a:p>
            <a:r>
              <a:rPr lang="en-US" dirty="0"/>
              <a:t>How Illumina </a:t>
            </a:r>
            <a:r>
              <a:rPr lang="en-US" dirty="0" err="1"/>
              <a:t>MiSeq</a:t>
            </a:r>
            <a:r>
              <a:rPr lang="en-US" dirty="0"/>
              <a:t> sequencing works. </a:t>
            </a:r>
            <a:r>
              <a:rPr lang="en-US" dirty="0">
                <a:hlinkClick r:id="rId4"/>
              </a:rPr>
              <a:t>https://www.youtube.com/watch?v=t0akxx8Dwsk</a:t>
            </a:r>
            <a:endParaRPr lang="en-US" dirty="0"/>
          </a:p>
          <a:p>
            <a:endParaRPr lang="en-US" dirty="0"/>
          </a:p>
          <a:p>
            <a:r>
              <a:rPr lang="en-US" dirty="0"/>
              <a:t>Sequencing and the American Gut project. </a:t>
            </a:r>
            <a:r>
              <a:rPr lang="en-US" dirty="0">
                <a:hlinkClick r:id="rId4"/>
              </a:rPr>
              <a:t>https://www.youtube.com/watch?v=t0akxx8Dwsk</a:t>
            </a:r>
            <a:endParaRPr lang="en-US" dirty="0"/>
          </a:p>
        </p:txBody>
      </p:sp>
      <p:sp>
        <p:nvSpPr>
          <p:cNvPr id="4" name="Slide Number Placeholder 3"/>
          <p:cNvSpPr>
            <a:spLocks noGrp="1"/>
          </p:cNvSpPr>
          <p:nvPr>
            <p:ph type="sldNum" sz="quarter" idx="5"/>
          </p:nvPr>
        </p:nvSpPr>
        <p:spPr/>
        <p:txBody>
          <a:bodyPr/>
          <a:lstStyle/>
          <a:p>
            <a:fld id="{558B2ACF-117D-A642-BF63-180CD2D8AF12}" type="slidenum">
              <a:rPr lang="en-US" smtClean="0"/>
              <a:t>5</a:t>
            </a:fld>
            <a:endParaRPr lang="en-US"/>
          </a:p>
        </p:txBody>
      </p:sp>
    </p:spTree>
    <p:extLst>
      <p:ext uri="{BB962C8B-B14F-4D97-AF65-F5344CB8AC3E}">
        <p14:creationId xmlns:p14="http://schemas.microsoft.com/office/powerpoint/2010/main" val="1328137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have a sample of sequences, we can start to use the same tools that any community ecologist would use to describe that community. </a:t>
            </a:r>
          </a:p>
          <a:p>
            <a:endParaRPr lang="en-US" dirty="0"/>
          </a:p>
          <a:p>
            <a:r>
              <a:rPr lang="en-US" dirty="0"/>
              <a:t>A first step is often to make a species accumulation curve. </a:t>
            </a:r>
          </a:p>
          <a:p>
            <a:endParaRPr lang="en-US" dirty="0"/>
          </a:p>
          <a:p>
            <a:r>
              <a:rPr lang="en-US" dirty="0"/>
              <a:t>Here, the curve is from a paper on parasites. On the x-axis we see the number of parasites sampled and identified to species. On the Y axis, you see richness. </a:t>
            </a:r>
          </a:p>
          <a:p>
            <a:endParaRPr lang="en-US" dirty="0"/>
          </a:p>
          <a:p>
            <a:r>
              <a:rPr lang="en-US" b="1" dirty="0"/>
              <a:t>Species richness </a:t>
            </a:r>
            <a:r>
              <a:rPr lang="en-US" sz="1200" b="0" i="0" kern="1200" dirty="0">
                <a:solidFill>
                  <a:schemeClr val="tx1"/>
                </a:solidFill>
                <a:effectLst/>
                <a:latin typeface="+mn-lt"/>
                <a:ea typeface="+mn-ea"/>
                <a:cs typeface="+mn-cs"/>
              </a:rPr>
              <a:t> is the number of different species represented in an ecological community.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What we see in the plot with dark circles is that after we identify about 5 parasite samples, we don’t seem to identify more species. This means that if we sampled another 20 individuals in the community, we probably would not uncover a new species. For light circles, the plot is not leveling off as quickly, meaning each new individual sampled is more likely to be a new species. We would need to sample this community more if we wanted to know all the species that are there. </a:t>
            </a:r>
            <a:endParaRPr lang="en-US" b="0" dirty="0"/>
          </a:p>
        </p:txBody>
      </p:sp>
      <p:sp>
        <p:nvSpPr>
          <p:cNvPr id="4" name="Slide Number Placeholder 3"/>
          <p:cNvSpPr>
            <a:spLocks noGrp="1"/>
          </p:cNvSpPr>
          <p:nvPr>
            <p:ph type="sldNum" sz="quarter" idx="5"/>
          </p:nvPr>
        </p:nvSpPr>
        <p:spPr/>
        <p:txBody>
          <a:bodyPr/>
          <a:lstStyle/>
          <a:p>
            <a:fld id="{558B2ACF-117D-A642-BF63-180CD2D8AF12}" type="slidenum">
              <a:rPr lang="en-US" smtClean="0"/>
              <a:t>6</a:t>
            </a:fld>
            <a:endParaRPr lang="en-US"/>
          </a:p>
        </p:txBody>
      </p:sp>
    </p:spTree>
    <p:extLst>
      <p:ext uri="{BB962C8B-B14F-4D97-AF65-F5344CB8AC3E}">
        <p14:creationId xmlns:p14="http://schemas.microsoft.com/office/powerpoint/2010/main" val="1754016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make such accumulation curves with bacterial sequence data as well. This time, we focus not on the number of species but the number of Operational </a:t>
            </a:r>
            <a:r>
              <a:rPr lang="en-US" dirty="0" err="1"/>
              <a:t>Taxonmic</a:t>
            </a:r>
            <a:r>
              <a:rPr lang="en-US" dirty="0"/>
              <a:t> Units (OTUs). An OTU is a group of sequences that are highly similar. How similar is defined by the scientist. In general, we may refer to each of these OTUs as taxa. </a:t>
            </a:r>
          </a:p>
          <a:p>
            <a:endParaRPr lang="en-US" dirty="0"/>
          </a:p>
          <a:p>
            <a:r>
              <a:rPr lang="en-US" dirty="0"/>
              <a:t>Here, on the x-axis, we </a:t>
            </a:r>
            <a:r>
              <a:rPr lang="en-US" dirty="0" err="1"/>
              <a:t>havethe</a:t>
            </a:r>
            <a:r>
              <a:rPr lang="en-US" dirty="0"/>
              <a:t>  number of DNA sequencing reads sampled and classified into an OTU. On the Y axis we have the number of OTUs.</a:t>
            </a:r>
          </a:p>
          <a:p>
            <a:endParaRPr lang="en-US" dirty="0"/>
          </a:p>
          <a:p>
            <a:r>
              <a:rPr lang="en-US" dirty="0"/>
              <a:t>These are data taken from mosquitoes and their habitats. Beyond the habitat, larva and pupa samples, all the other samples are from adults, either before of after a bloodmeal. PBM = post blood meal.</a:t>
            </a:r>
          </a:p>
          <a:p>
            <a:endParaRPr lang="en-US" dirty="0"/>
          </a:p>
          <a:p>
            <a:r>
              <a:rPr lang="en-US" dirty="0"/>
              <a:t>Based on these accumulation curves, which bacterial communities do you think are more diverse?  (answer: habitat, larva, pupa)</a:t>
            </a:r>
          </a:p>
          <a:p>
            <a:r>
              <a:rPr lang="en-US" dirty="0"/>
              <a:t>In which samples do we likely capture most of the diversity if we have about 30,000 reads per sample (answer: most of the adult samples, particularly those PBM)</a:t>
            </a:r>
          </a:p>
        </p:txBody>
      </p:sp>
      <p:sp>
        <p:nvSpPr>
          <p:cNvPr id="4" name="Slide Number Placeholder 3"/>
          <p:cNvSpPr>
            <a:spLocks noGrp="1"/>
          </p:cNvSpPr>
          <p:nvPr>
            <p:ph type="sldNum" sz="quarter" idx="5"/>
          </p:nvPr>
        </p:nvSpPr>
        <p:spPr/>
        <p:txBody>
          <a:bodyPr/>
          <a:lstStyle/>
          <a:p>
            <a:fld id="{558B2ACF-117D-A642-BF63-180CD2D8AF12}" type="slidenum">
              <a:rPr lang="en-US" smtClean="0"/>
              <a:t>7</a:t>
            </a:fld>
            <a:endParaRPr lang="en-US"/>
          </a:p>
        </p:txBody>
      </p:sp>
    </p:spTree>
    <p:extLst>
      <p:ext uri="{BB962C8B-B14F-4D97-AF65-F5344CB8AC3E}">
        <p14:creationId xmlns:p14="http://schemas.microsoft.com/office/powerpoint/2010/main" val="3569287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so far, we have not focused on what types of bacteria are there. By comparing a representative sequence from each OTU to a database. We can often say what type of bacteria the DNA sequence is from, at least to the level of family. </a:t>
            </a:r>
          </a:p>
          <a:p>
            <a:endParaRPr lang="en-US" dirty="0"/>
          </a:p>
          <a:p>
            <a:r>
              <a:rPr lang="en-US" dirty="0"/>
              <a:t>We can then ask some questions about those community members. For example, we might ask if there are any </a:t>
            </a:r>
            <a:r>
              <a:rPr lang="en-US" b="1" dirty="0"/>
              <a:t>core taxa</a:t>
            </a:r>
            <a:r>
              <a:rPr lang="en-US" dirty="0"/>
              <a:t>, taxa that are in most samples. </a:t>
            </a:r>
          </a:p>
          <a:p>
            <a:endParaRPr lang="en-US" dirty="0"/>
          </a:p>
          <a:p>
            <a:r>
              <a:rPr lang="en-US" dirty="0"/>
              <a:t>Here we see some of the core taxa listed for honeybees. Not surprisingly, sections of the gut vary in their core taxa. </a:t>
            </a:r>
          </a:p>
        </p:txBody>
      </p:sp>
      <p:sp>
        <p:nvSpPr>
          <p:cNvPr id="4" name="Slide Number Placeholder 3"/>
          <p:cNvSpPr>
            <a:spLocks noGrp="1"/>
          </p:cNvSpPr>
          <p:nvPr>
            <p:ph type="sldNum" sz="quarter" idx="5"/>
          </p:nvPr>
        </p:nvSpPr>
        <p:spPr/>
        <p:txBody>
          <a:bodyPr/>
          <a:lstStyle/>
          <a:p>
            <a:fld id="{558B2ACF-117D-A642-BF63-180CD2D8AF12}" type="slidenum">
              <a:rPr lang="en-US" smtClean="0"/>
              <a:t>8</a:t>
            </a:fld>
            <a:endParaRPr lang="en-US"/>
          </a:p>
        </p:txBody>
      </p:sp>
    </p:spTree>
    <p:extLst>
      <p:ext uri="{BB962C8B-B14F-4D97-AF65-F5344CB8AC3E}">
        <p14:creationId xmlns:p14="http://schemas.microsoft.com/office/powerpoint/2010/main" val="303671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also ask about how abundant each taxa is relative to the other taxa in the sample. These data are often represented by stacked bar plots. </a:t>
            </a:r>
          </a:p>
          <a:p>
            <a:endParaRPr lang="en-US" dirty="0"/>
          </a:p>
          <a:p>
            <a:r>
              <a:rPr lang="en-US" dirty="0"/>
              <a:t>Here, each stack represents a sample from a particular section of an ant gut. Each color represents a different bacterial taxa. The bigger a stack of a particular color, the more abundant is that bacteria. We can see that the midgut is dominated by a single type of bacteria, whereas the crop is much more diverse. We also see that samples taken from the ant nest contain very different bacteria than samples taken from the ant gut. </a:t>
            </a:r>
          </a:p>
          <a:p>
            <a:endParaRPr lang="en-US" dirty="0"/>
          </a:p>
          <a:p>
            <a:endParaRPr lang="en-US" dirty="0"/>
          </a:p>
          <a:p>
            <a:r>
              <a:rPr lang="en-US" dirty="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effectLst/>
              </a:rPr>
              <a:t>Lanan</a:t>
            </a:r>
            <a:r>
              <a:rPr lang="en-US" dirty="0">
                <a:effectLst/>
              </a:rPr>
              <a:t>, M. C., Rodrigues, P. A. P., </a:t>
            </a:r>
            <a:r>
              <a:rPr lang="en-US" dirty="0" err="1">
                <a:effectLst/>
              </a:rPr>
              <a:t>Agellon</a:t>
            </a:r>
            <a:r>
              <a:rPr lang="en-US" dirty="0">
                <a:effectLst/>
              </a:rPr>
              <a:t>, A., </a:t>
            </a:r>
            <a:r>
              <a:rPr lang="en-US" dirty="0" err="1">
                <a:effectLst/>
              </a:rPr>
              <a:t>Jansma</a:t>
            </a:r>
            <a:r>
              <a:rPr lang="en-US" dirty="0">
                <a:effectLst/>
              </a:rPr>
              <a:t>, P., and Wheeler, D. E. (2016). A bacterial filter protects and structures the gut microbiome of an insect. </a:t>
            </a:r>
            <a:r>
              <a:rPr lang="en-US" i="1" dirty="0">
                <a:effectLst/>
              </a:rPr>
              <a:t>ISME J.</a:t>
            </a:r>
            <a:r>
              <a:rPr lang="en-US" dirty="0">
                <a:effectLst/>
              </a:rPr>
              <a:t> 10, 1866–1876. doi:10.1038/ismej.2015.264.</a:t>
            </a:r>
          </a:p>
          <a:p>
            <a:endParaRPr lang="en-US" dirty="0"/>
          </a:p>
        </p:txBody>
      </p:sp>
      <p:sp>
        <p:nvSpPr>
          <p:cNvPr id="4" name="Slide Number Placeholder 3"/>
          <p:cNvSpPr>
            <a:spLocks noGrp="1"/>
          </p:cNvSpPr>
          <p:nvPr>
            <p:ph type="sldNum" sz="quarter" idx="5"/>
          </p:nvPr>
        </p:nvSpPr>
        <p:spPr/>
        <p:txBody>
          <a:bodyPr/>
          <a:lstStyle/>
          <a:p>
            <a:fld id="{558B2ACF-117D-A642-BF63-180CD2D8AF12}" type="slidenum">
              <a:rPr lang="en-US" smtClean="0"/>
              <a:t>9</a:t>
            </a:fld>
            <a:endParaRPr lang="en-US"/>
          </a:p>
        </p:txBody>
      </p:sp>
    </p:spTree>
    <p:extLst>
      <p:ext uri="{BB962C8B-B14F-4D97-AF65-F5344CB8AC3E}">
        <p14:creationId xmlns:p14="http://schemas.microsoft.com/office/powerpoint/2010/main" val="104055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8B2ACF-117D-A642-BF63-180CD2D8AF12}" type="slidenum">
              <a:rPr lang="en-US" smtClean="0"/>
              <a:t>14</a:t>
            </a:fld>
            <a:endParaRPr lang="en-US"/>
          </a:p>
        </p:txBody>
      </p:sp>
    </p:spTree>
    <p:extLst>
      <p:ext uri="{BB962C8B-B14F-4D97-AF65-F5344CB8AC3E}">
        <p14:creationId xmlns:p14="http://schemas.microsoft.com/office/powerpoint/2010/main" val="3065807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one measure of beta diversity, namely Bray-Curtis dissimilarity. In this case, 0 means that two communities are identical, and 1 means that there are completely different. Here, we see that two fecal microbial communities are more similar (less dissimilar) to one another if they are from the same species (“within species”) that if they are from two distantly related primate species (i.e., “Orangutan vs. Human”)</a:t>
            </a:r>
          </a:p>
        </p:txBody>
      </p:sp>
      <p:sp>
        <p:nvSpPr>
          <p:cNvPr id="4" name="Slide Number Placeholder 3"/>
          <p:cNvSpPr>
            <a:spLocks noGrp="1"/>
          </p:cNvSpPr>
          <p:nvPr>
            <p:ph type="sldNum" sz="quarter" idx="5"/>
          </p:nvPr>
        </p:nvSpPr>
        <p:spPr/>
        <p:txBody>
          <a:bodyPr/>
          <a:lstStyle/>
          <a:p>
            <a:fld id="{558B2ACF-117D-A642-BF63-180CD2D8AF12}" type="slidenum">
              <a:rPr lang="en-US" smtClean="0"/>
              <a:t>15</a:t>
            </a:fld>
            <a:endParaRPr lang="en-US"/>
          </a:p>
        </p:txBody>
      </p:sp>
    </p:spTree>
    <p:extLst>
      <p:ext uri="{BB962C8B-B14F-4D97-AF65-F5344CB8AC3E}">
        <p14:creationId xmlns:p14="http://schemas.microsoft.com/office/powerpoint/2010/main" val="722805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4092659-D81B-0042-A362-B84259C39624}" type="datetimeFigureOut">
              <a:rPr lang="en-US" smtClean="0"/>
              <a:t>7/13/21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7AA007-7593-E34A-8242-5C1892CFB451}" type="slidenum">
              <a:rPr lang="en-US" smtClean="0"/>
              <a:t>‹#›</a:t>
            </a:fld>
            <a:endParaRPr lang="en-US"/>
          </a:p>
        </p:txBody>
      </p:sp>
    </p:spTree>
    <p:extLst>
      <p:ext uri="{BB962C8B-B14F-4D97-AF65-F5344CB8AC3E}">
        <p14:creationId xmlns:p14="http://schemas.microsoft.com/office/powerpoint/2010/main" val="3147542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092659-D81B-0042-A362-B84259C39624}" type="datetimeFigureOut">
              <a:rPr lang="en-US" smtClean="0"/>
              <a:t>7/13/21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7AA007-7593-E34A-8242-5C1892CFB451}" type="slidenum">
              <a:rPr lang="en-US" smtClean="0"/>
              <a:t>‹#›</a:t>
            </a:fld>
            <a:endParaRPr lang="en-US"/>
          </a:p>
        </p:txBody>
      </p:sp>
    </p:spTree>
    <p:extLst>
      <p:ext uri="{BB962C8B-B14F-4D97-AF65-F5344CB8AC3E}">
        <p14:creationId xmlns:p14="http://schemas.microsoft.com/office/powerpoint/2010/main" val="3032732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092659-D81B-0042-A362-B84259C39624}" type="datetimeFigureOut">
              <a:rPr lang="en-US" smtClean="0"/>
              <a:t>7/13/21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7AA007-7593-E34A-8242-5C1892CFB451}" type="slidenum">
              <a:rPr lang="en-US" smtClean="0"/>
              <a:t>‹#›</a:t>
            </a:fld>
            <a:endParaRPr lang="en-US"/>
          </a:p>
        </p:txBody>
      </p:sp>
    </p:spTree>
    <p:extLst>
      <p:ext uri="{BB962C8B-B14F-4D97-AF65-F5344CB8AC3E}">
        <p14:creationId xmlns:p14="http://schemas.microsoft.com/office/powerpoint/2010/main" val="242825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092659-D81B-0042-A362-B84259C39624}" type="datetimeFigureOut">
              <a:rPr lang="en-US" smtClean="0"/>
              <a:t>7/13/21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7AA007-7593-E34A-8242-5C1892CFB451}" type="slidenum">
              <a:rPr lang="en-US" smtClean="0"/>
              <a:t>‹#›</a:t>
            </a:fld>
            <a:endParaRPr lang="en-US"/>
          </a:p>
        </p:txBody>
      </p:sp>
    </p:spTree>
    <p:extLst>
      <p:ext uri="{BB962C8B-B14F-4D97-AF65-F5344CB8AC3E}">
        <p14:creationId xmlns:p14="http://schemas.microsoft.com/office/powerpoint/2010/main" val="335919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092659-D81B-0042-A362-B84259C39624}" type="datetimeFigureOut">
              <a:rPr lang="en-US" smtClean="0"/>
              <a:t>7/13/21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7AA007-7593-E34A-8242-5C1892CFB451}" type="slidenum">
              <a:rPr lang="en-US" smtClean="0"/>
              <a:t>‹#›</a:t>
            </a:fld>
            <a:endParaRPr lang="en-US"/>
          </a:p>
        </p:txBody>
      </p:sp>
    </p:spTree>
    <p:extLst>
      <p:ext uri="{BB962C8B-B14F-4D97-AF65-F5344CB8AC3E}">
        <p14:creationId xmlns:p14="http://schemas.microsoft.com/office/powerpoint/2010/main" val="4175877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4092659-D81B-0042-A362-B84259C39624}" type="datetimeFigureOut">
              <a:rPr lang="en-US" smtClean="0"/>
              <a:t>7/13/21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7AA007-7593-E34A-8242-5C1892CFB451}" type="slidenum">
              <a:rPr lang="en-US" smtClean="0"/>
              <a:t>‹#›</a:t>
            </a:fld>
            <a:endParaRPr lang="en-US"/>
          </a:p>
        </p:txBody>
      </p:sp>
    </p:spTree>
    <p:extLst>
      <p:ext uri="{BB962C8B-B14F-4D97-AF65-F5344CB8AC3E}">
        <p14:creationId xmlns:p14="http://schemas.microsoft.com/office/powerpoint/2010/main" val="522808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4092659-D81B-0042-A362-B84259C39624}" type="datetimeFigureOut">
              <a:rPr lang="en-US" smtClean="0"/>
              <a:t>7/13/21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7AA007-7593-E34A-8242-5C1892CFB451}" type="slidenum">
              <a:rPr lang="en-US" smtClean="0"/>
              <a:t>‹#›</a:t>
            </a:fld>
            <a:endParaRPr lang="en-US"/>
          </a:p>
        </p:txBody>
      </p:sp>
    </p:spTree>
    <p:extLst>
      <p:ext uri="{BB962C8B-B14F-4D97-AF65-F5344CB8AC3E}">
        <p14:creationId xmlns:p14="http://schemas.microsoft.com/office/powerpoint/2010/main" val="914365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4092659-D81B-0042-A362-B84259C39624}" type="datetimeFigureOut">
              <a:rPr lang="en-US" smtClean="0"/>
              <a:t>7/13/21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7AA007-7593-E34A-8242-5C1892CFB451}" type="slidenum">
              <a:rPr lang="en-US" smtClean="0"/>
              <a:t>‹#›</a:t>
            </a:fld>
            <a:endParaRPr lang="en-US"/>
          </a:p>
        </p:txBody>
      </p:sp>
    </p:spTree>
    <p:extLst>
      <p:ext uri="{BB962C8B-B14F-4D97-AF65-F5344CB8AC3E}">
        <p14:creationId xmlns:p14="http://schemas.microsoft.com/office/powerpoint/2010/main" val="3996938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092659-D81B-0042-A362-B84259C39624}" type="datetimeFigureOut">
              <a:rPr lang="en-US" smtClean="0"/>
              <a:t>7/13/21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7AA007-7593-E34A-8242-5C1892CFB451}" type="slidenum">
              <a:rPr lang="en-US" smtClean="0"/>
              <a:t>‹#›</a:t>
            </a:fld>
            <a:endParaRPr lang="en-US"/>
          </a:p>
        </p:txBody>
      </p:sp>
    </p:spTree>
    <p:extLst>
      <p:ext uri="{BB962C8B-B14F-4D97-AF65-F5344CB8AC3E}">
        <p14:creationId xmlns:p14="http://schemas.microsoft.com/office/powerpoint/2010/main" val="2521192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092659-D81B-0042-A362-B84259C39624}" type="datetimeFigureOut">
              <a:rPr lang="en-US" smtClean="0"/>
              <a:t>7/13/21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7AA007-7593-E34A-8242-5C1892CFB451}" type="slidenum">
              <a:rPr lang="en-US" smtClean="0"/>
              <a:t>‹#›</a:t>
            </a:fld>
            <a:endParaRPr lang="en-US"/>
          </a:p>
        </p:txBody>
      </p:sp>
    </p:spTree>
    <p:extLst>
      <p:ext uri="{BB962C8B-B14F-4D97-AF65-F5344CB8AC3E}">
        <p14:creationId xmlns:p14="http://schemas.microsoft.com/office/powerpoint/2010/main" val="2652696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092659-D81B-0042-A362-B84259C39624}" type="datetimeFigureOut">
              <a:rPr lang="en-US" smtClean="0"/>
              <a:t>7/13/21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7AA007-7593-E34A-8242-5C1892CFB451}" type="slidenum">
              <a:rPr lang="en-US" smtClean="0"/>
              <a:t>‹#›</a:t>
            </a:fld>
            <a:endParaRPr lang="en-US"/>
          </a:p>
        </p:txBody>
      </p:sp>
    </p:spTree>
    <p:extLst>
      <p:ext uri="{BB962C8B-B14F-4D97-AF65-F5344CB8AC3E}">
        <p14:creationId xmlns:p14="http://schemas.microsoft.com/office/powerpoint/2010/main" val="1775187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092659-D81B-0042-A362-B84259C39624}" type="datetimeFigureOut">
              <a:rPr lang="en-US" smtClean="0"/>
              <a:t>7/13/21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7AA007-7593-E34A-8242-5C1892CFB451}" type="slidenum">
              <a:rPr lang="en-US" smtClean="0"/>
              <a:t>‹#›</a:t>
            </a:fld>
            <a:endParaRPr lang="en-US"/>
          </a:p>
        </p:txBody>
      </p:sp>
    </p:spTree>
    <p:extLst>
      <p:ext uri="{BB962C8B-B14F-4D97-AF65-F5344CB8AC3E}">
        <p14:creationId xmlns:p14="http://schemas.microsoft.com/office/powerpoint/2010/main" val="29705671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1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tiff"/><Relationship Id="rId13" Type="http://schemas.openxmlformats.org/officeDocument/2006/relationships/image" Target="../media/image11.tiff"/><Relationship Id="rId3" Type="http://schemas.openxmlformats.org/officeDocument/2006/relationships/image" Target="../media/image1.tiff"/><Relationship Id="rId7" Type="http://schemas.openxmlformats.org/officeDocument/2006/relationships/image" Target="../media/image5.tiff"/><Relationship Id="rId12" Type="http://schemas.openxmlformats.org/officeDocument/2006/relationships/image" Target="../media/image10.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tiff"/><Relationship Id="rId11" Type="http://schemas.openxmlformats.org/officeDocument/2006/relationships/image" Target="../media/image9.tiff"/><Relationship Id="rId5" Type="http://schemas.openxmlformats.org/officeDocument/2006/relationships/image" Target="../media/image3.tiff"/><Relationship Id="rId15" Type="http://schemas.openxmlformats.org/officeDocument/2006/relationships/image" Target="../media/image13.tiff"/><Relationship Id="rId10" Type="http://schemas.openxmlformats.org/officeDocument/2006/relationships/image" Target="../media/image8.tiff"/><Relationship Id="rId4" Type="http://schemas.openxmlformats.org/officeDocument/2006/relationships/image" Target="../media/image2.tiff"/><Relationship Id="rId9" Type="http://schemas.openxmlformats.org/officeDocument/2006/relationships/image" Target="../media/image7.tiff"/><Relationship Id="rId14" Type="http://schemas.openxmlformats.org/officeDocument/2006/relationships/image" Target="../media/image12.tiff"/></Relationships>
</file>

<file path=ppt/slides/_rels/slide5.xml.rels><?xml version="1.0" encoding="UTF-8" standalone="yes"?>
<Relationships xmlns="http://schemas.openxmlformats.org/package/2006/relationships"><Relationship Id="rId8" Type="http://schemas.openxmlformats.org/officeDocument/2006/relationships/image" Target="../media/image4.tiff"/><Relationship Id="rId13" Type="http://schemas.openxmlformats.org/officeDocument/2006/relationships/image" Target="../media/image9.tiff"/><Relationship Id="rId3" Type="http://schemas.openxmlformats.org/officeDocument/2006/relationships/image" Target="../media/image14.tiff"/><Relationship Id="rId7" Type="http://schemas.openxmlformats.org/officeDocument/2006/relationships/image" Target="../media/image3.tiff"/><Relationship Id="rId12" Type="http://schemas.openxmlformats.org/officeDocument/2006/relationships/image" Target="../media/image8.tiff"/><Relationship Id="rId17" Type="http://schemas.openxmlformats.org/officeDocument/2006/relationships/image" Target="../media/image13.tiff"/><Relationship Id="rId2" Type="http://schemas.openxmlformats.org/officeDocument/2006/relationships/notesSlide" Target="../notesSlides/notesSlide3.xml"/><Relationship Id="rId16" Type="http://schemas.openxmlformats.org/officeDocument/2006/relationships/image" Target="../media/image12.tiff"/><Relationship Id="rId1" Type="http://schemas.openxmlformats.org/officeDocument/2006/relationships/slideLayout" Target="../slideLayouts/slideLayout2.xml"/><Relationship Id="rId6" Type="http://schemas.openxmlformats.org/officeDocument/2006/relationships/image" Target="../media/image2.tiff"/><Relationship Id="rId11" Type="http://schemas.openxmlformats.org/officeDocument/2006/relationships/image" Target="../media/image7.tiff"/><Relationship Id="rId5" Type="http://schemas.openxmlformats.org/officeDocument/2006/relationships/image" Target="../media/image1.tiff"/><Relationship Id="rId15" Type="http://schemas.openxmlformats.org/officeDocument/2006/relationships/image" Target="../media/image11.tiff"/><Relationship Id="rId10" Type="http://schemas.openxmlformats.org/officeDocument/2006/relationships/image" Target="../media/image6.tiff"/><Relationship Id="rId4" Type="http://schemas.openxmlformats.org/officeDocument/2006/relationships/image" Target="../media/image15.tiff"/><Relationship Id="rId9" Type="http://schemas.openxmlformats.org/officeDocument/2006/relationships/image" Target="../media/image5.tiff"/><Relationship Id="rId14" Type="http://schemas.openxmlformats.org/officeDocument/2006/relationships/image" Target="../media/image10.tiff"/></Relationships>
</file>

<file path=ppt/slides/_rels/slide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B31036-551A-084E-BE1D-D7AB34E47B0A}"/>
              </a:ext>
            </a:extLst>
          </p:cNvPr>
          <p:cNvSpPr txBox="1"/>
          <p:nvPr/>
        </p:nvSpPr>
        <p:spPr>
          <a:xfrm>
            <a:off x="828107" y="2505670"/>
            <a:ext cx="7824834" cy="923330"/>
          </a:xfrm>
          <a:prstGeom prst="rect">
            <a:avLst/>
          </a:prstGeom>
          <a:noFill/>
        </p:spPr>
        <p:txBody>
          <a:bodyPr wrap="none" rtlCol="0">
            <a:spAutoFit/>
          </a:bodyPr>
          <a:lstStyle/>
          <a:p>
            <a:r>
              <a:rPr lang="en-US" sz="5400" dirty="0"/>
              <a:t>How to Study Microbiomes</a:t>
            </a:r>
          </a:p>
        </p:txBody>
      </p:sp>
    </p:spTree>
    <p:extLst>
      <p:ext uri="{BB962C8B-B14F-4D97-AF65-F5344CB8AC3E}">
        <p14:creationId xmlns:p14="http://schemas.microsoft.com/office/powerpoint/2010/main" val="3959337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07476C-505F-E346-A01B-A751B5C687C2}"/>
              </a:ext>
            </a:extLst>
          </p:cNvPr>
          <p:cNvSpPr txBox="1"/>
          <p:nvPr/>
        </p:nvSpPr>
        <p:spPr>
          <a:xfrm>
            <a:off x="412227" y="234971"/>
            <a:ext cx="2641236" cy="584775"/>
          </a:xfrm>
          <a:prstGeom prst="rect">
            <a:avLst/>
          </a:prstGeom>
          <a:noFill/>
        </p:spPr>
        <p:txBody>
          <a:bodyPr wrap="none" rtlCol="0">
            <a:spAutoFit/>
          </a:bodyPr>
          <a:lstStyle/>
          <a:p>
            <a:r>
              <a:rPr lang="en-US" sz="3200" b="1" dirty="0">
                <a:solidFill>
                  <a:srgbClr val="7030A0"/>
                </a:solidFill>
                <a:latin typeface="+mj-lt"/>
              </a:rPr>
              <a:t>Alpha Diversity</a:t>
            </a:r>
          </a:p>
        </p:txBody>
      </p:sp>
      <p:sp>
        <p:nvSpPr>
          <p:cNvPr id="5" name="TextBox 4">
            <a:extLst>
              <a:ext uri="{FF2B5EF4-FFF2-40B4-BE49-F238E27FC236}">
                <a16:creationId xmlns:a16="http://schemas.microsoft.com/office/drawing/2014/main" id="{D5BBD83C-340A-314A-B8E7-CE1A24E10662}"/>
              </a:ext>
            </a:extLst>
          </p:cNvPr>
          <p:cNvSpPr txBox="1"/>
          <p:nvPr/>
        </p:nvSpPr>
        <p:spPr>
          <a:xfrm>
            <a:off x="561083" y="819746"/>
            <a:ext cx="8319546" cy="5509200"/>
          </a:xfrm>
          <a:prstGeom prst="rect">
            <a:avLst/>
          </a:prstGeom>
          <a:noFill/>
        </p:spPr>
        <p:txBody>
          <a:bodyPr wrap="square" rtlCol="0">
            <a:spAutoFit/>
          </a:bodyPr>
          <a:lstStyle/>
          <a:p>
            <a:r>
              <a:rPr lang="en-US" sz="3200" dirty="0"/>
              <a:t>Alpha diversity is the taxonomic diversity of individual communities.</a:t>
            </a:r>
          </a:p>
          <a:p>
            <a:endParaRPr lang="en-US" sz="3200" dirty="0"/>
          </a:p>
          <a:p>
            <a:r>
              <a:rPr lang="en-US" sz="3200" dirty="0"/>
              <a:t>We can describe that diversity as the number of taxa present. This is known as </a:t>
            </a:r>
            <a:r>
              <a:rPr lang="en-US" sz="3200" b="1" dirty="0"/>
              <a:t>species richness</a:t>
            </a:r>
            <a:r>
              <a:rPr lang="en-US" sz="3200" dirty="0"/>
              <a:t>. </a:t>
            </a:r>
          </a:p>
          <a:p>
            <a:endParaRPr lang="en-US" sz="3200" dirty="0"/>
          </a:p>
          <a:p>
            <a:r>
              <a:rPr lang="en-US" sz="3200" dirty="0"/>
              <a:t>We also can describe that diversity by evaluating the </a:t>
            </a:r>
            <a:r>
              <a:rPr lang="en-US" sz="3200" b="1" dirty="0"/>
              <a:t>evenness</a:t>
            </a:r>
            <a:r>
              <a:rPr lang="en-US" sz="3200" dirty="0"/>
              <a:t> of the representation of the taxa. </a:t>
            </a:r>
          </a:p>
          <a:p>
            <a:endParaRPr lang="en-US" sz="3200" dirty="0"/>
          </a:p>
          <a:p>
            <a:r>
              <a:rPr lang="en-US" sz="3200" dirty="0"/>
              <a:t>Some alpha diversity metrics incorporate both richness and evenness.</a:t>
            </a:r>
          </a:p>
        </p:txBody>
      </p:sp>
    </p:spTree>
    <p:extLst>
      <p:ext uri="{BB962C8B-B14F-4D97-AF65-F5344CB8AC3E}">
        <p14:creationId xmlns:p14="http://schemas.microsoft.com/office/powerpoint/2010/main" val="1493254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9A8AB7-EC06-C44A-AA60-4E8CF58BC5FA}"/>
              </a:ext>
            </a:extLst>
          </p:cNvPr>
          <p:cNvSpPr txBox="1"/>
          <p:nvPr/>
        </p:nvSpPr>
        <p:spPr>
          <a:xfrm>
            <a:off x="185980" y="185980"/>
            <a:ext cx="9036641" cy="1846659"/>
          </a:xfrm>
          <a:prstGeom prst="rect">
            <a:avLst/>
          </a:prstGeom>
          <a:noFill/>
        </p:spPr>
        <p:txBody>
          <a:bodyPr wrap="none" rtlCol="0">
            <a:spAutoFit/>
          </a:bodyPr>
          <a:lstStyle/>
          <a:p>
            <a:r>
              <a:rPr lang="en-US" sz="3200" b="1" dirty="0">
                <a:solidFill>
                  <a:srgbClr val="7030A0"/>
                </a:solidFill>
                <a:latin typeface="+mj-lt"/>
              </a:rPr>
              <a:t>Alpha Diversity: Species Richness</a:t>
            </a:r>
          </a:p>
          <a:p>
            <a:endParaRPr lang="en-US" dirty="0"/>
          </a:p>
          <a:p>
            <a:r>
              <a:rPr lang="en-US" sz="3200" dirty="0"/>
              <a:t>Richness = Count of Species (“Taxa”) in a Community</a:t>
            </a:r>
          </a:p>
          <a:p>
            <a:r>
              <a:rPr lang="en-US" sz="3200" dirty="0"/>
              <a:t>Does not evaluate abundances of the species</a:t>
            </a:r>
          </a:p>
        </p:txBody>
      </p:sp>
      <p:pic>
        <p:nvPicPr>
          <p:cNvPr id="5" name="Picture 4">
            <a:extLst>
              <a:ext uri="{FF2B5EF4-FFF2-40B4-BE49-F238E27FC236}">
                <a16:creationId xmlns:a16="http://schemas.microsoft.com/office/drawing/2014/main" id="{3924B1F4-441C-0D4F-9330-6CE659E7DC6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189948"/>
            <a:ext cx="9092125" cy="2957224"/>
          </a:xfrm>
          <a:prstGeom prst="rect">
            <a:avLst/>
          </a:prstGeom>
        </p:spPr>
      </p:pic>
    </p:spTree>
    <p:extLst>
      <p:ext uri="{BB962C8B-B14F-4D97-AF65-F5344CB8AC3E}">
        <p14:creationId xmlns:p14="http://schemas.microsoft.com/office/powerpoint/2010/main" val="144572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9A8AB7-EC06-C44A-AA60-4E8CF58BC5FA}"/>
              </a:ext>
            </a:extLst>
          </p:cNvPr>
          <p:cNvSpPr txBox="1"/>
          <p:nvPr/>
        </p:nvSpPr>
        <p:spPr>
          <a:xfrm>
            <a:off x="185980" y="185980"/>
            <a:ext cx="4361002" cy="954107"/>
          </a:xfrm>
          <a:prstGeom prst="rect">
            <a:avLst/>
          </a:prstGeom>
          <a:noFill/>
        </p:spPr>
        <p:txBody>
          <a:bodyPr wrap="none" rtlCol="0">
            <a:spAutoFit/>
          </a:bodyPr>
          <a:lstStyle/>
          <a:p>
            <a:r>
              <a:rPr lang="en-US" sz="3200" b="1" dirty="0">
                <a:solidFill>
                  <a:srgbClr val="7030A0"/>
                </a:solidFill>
                <a:latin typeface="+mj-lt"/>
              </a:rPr>
              <a:t>Alpha Diversity: Evenness</a:t>
            </a:r>
          </a:p>
          <a:p>
            <a:endParaRPr lang="en-US" sz="2400" dirty="0">
              <a:latin typeface="+mj-lt"/>
            </a:endParaRPr>
          </a:p>
        </p:txBody>
      </p:sp>
      <p:pic>
        <p:nvPicPr>
          <p:cNvPr id="5" name="Picture 4">
            <a:extLst>
              <a:ext uri="{FF2B5EF4-FFF2-40B4-BE49-F238E27FC236}">
                <a16:creationId xmlns:a16="http://schemas.microsoft.com/office/drawing/2014/main" id="{3924B1F4-441C-0D4F-9330-6CE659E7DC68}"/>
              </a:ext>
            </a:extLst>
          </p:cNvPr>
          <p:cNvPicPr>
            <a:picLocks noChangeAspect="1"/>
          </p:cNvPicPr>
          <p:nvPr/>
        </p:nvPicPr>
        <p:blipFill>
          <a:blip r:embed="rId2"/>
          <a:stretch>
            <a:fillRect/>
          </a:stretch>
        </p:blipFill>
        <p:spPr>
          <a:xfrm>
            <a:off x="0" y="1658319"/>
            <a:ext cx="9092125" cy="4162909"/>
          </a:xfrm>
          <a:prstGeom prst="rect">
            <a:avLst/>
          </a:prstGeom>
        </p:spPr>
      </p:pic>
    </p:spTree>
    <p:extLst>
      <p:ext uri="{BB962C8B-B14F-4D97-AF65-F5344CB8AC3E}">
        <p14:creationId xmlns:p14="http://schemas.microsoft.com/office/powerpoint/2010/main" val="1378427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9A8AB7-EC06-C44A-AA60-4E8CF58BC5FA}"/>
              </a:ext>
            </a:extLst>
          </p:cNvPr>
          <p:cNvSpPr txBox="1"/>
          <p:nvPr/>
        </p:nvSpPr>
        <p:spPr>
          <a:xfrm>
            <a:off x="185980" y="185980"/>
            <a:ext cx="8619539" cy="1292662"/>
          </a:xfrm>
          <a:prstGeom prst="rect">
            <a:avLst/>
          </a:prstGeom>
          <a:noFill/>
        </p:spPr>
        <p:txBody>
          <a:bodyPr wrap="none" rtlCol="0">
            <a:spAutoFit/>
          </a:bodyPr>
          <a:lstStyle/>
          <a:p>
            <a:r>
              <a:rPr lang="en-US" sz="3200" b="1" dirty="0">
                <a:solidFill>
                  <a:srgbClr val="7030A0"/>
                </a:solidFill>
                <a:latin typeface="+mj-lt"/>
              </a:rPr>
              <a:t>Alpha Diversity: Simpson’s Index</a:t>
            </a:r>
          </a:p>
          <a:p>
            <a:endParaRPr lang="en-US" dirty="0"/>
          </a:p>
          <a:p>
            <a:r>
              <a:rPr lang="en-US" sz="2800" dirty="0"/>
              <a:t>Incorporates both </a:t>
            </a:r>
            <a:r>
              <a:rPr lang="en-US" sz="2800" b="1" dirty="0"/>
              <a:t>species richness </a:t>
            </a:r>
            <a:r>
              <a:rPr lang="en-US" sz="2800" dirty="0"/>
              <a:t>and </a:t>
            </a:r>
            <a:r>
              <a:rPr lang="en-US" sz="2800" b="1" dirty="0"/>
              <a:t>species evenness</a:t>
            </a:r>
            <a:r>
              <a:rPr lang="en-US" dirty="0"/>
              <a:t>. </a:t>
            </a:r>
          </a:p>
        </p:txBody>
      </p:sp>
      <p:sp>
        <p:nvSpPr>
          <p:cNvPr id="2" name="TextBox 1">
            <a:extLst>
              <a:ext uri="{FF2B5EF4-FFF2-40B4-BE49-F238E27FC236}">
                <a16:creationId xmlns:a16="http://schemas.microsoft.com/office/drawing/2014/main" id="{3DB3782D-165A-884B-BB0D-8B1CDFAF895D}"/>
              </a:ext>
            </a:extLst>
          </p:cNvPr>
          <p:cNvSpPr txBox="1"/>
          <p:nvPr/>
        </p:nvSpPr>
        <p:spPr>
          <a:xfrm>
            <a:off x="15859" y="1641719"/>
            <a:ext cx="9128141" cy="4801314"/>
          </a:xfrm>
          <a:prstGeom prst="rect">
            <a:avLst/>
          </a:prstGeom>
          <a:noFill/>
        </p:spPr>
        <p:txBody>
          <a:bodyPr wrap="square" rtlCol="0">
            <a:spAutoFit/>
          </a:bodyPr>
          <a:lstStyle/>
          <a:p>
            <a:pPr lvl="1"/>
            <a:r>
              <a:rPr lang="en-US" sz="2400" dirty="0"/>
              <a:t>D = </a:t>
            </a:r>
            <a:r>
              <a:rPr lang="en-US" sz="2400" dirty="0" err="1"/>
              <a:t>Ʃ</a:t>
            </a:r>
            <a:r>
              <a:rPr lang="en-US" sz="2400" dirty="0"/>
              <a:t>(n/N)</a:t>
            </a:r>
            <a:r>
              <a:rPr lang="en-US" sz="2400" baseline="30000" dirty="0"/>
              <a:t>2</a:t>
            </a:r>
            <a:r>
              <a:rPr lang="en-US" sz="2400" dirty="0"/>
              <a:t>, where </a:t>
            </a:r>
          </a:p>
          <a:p>
            <a:pPr lvl="1"/>
            <a:endParaRPr lang="en-US" sz="2400" dirty="0"/>
          </a:p>
          <a:p>
            <a:pPr lvl="1"/>
            <a:r>
              <a:rPr lang="en-US" sz="2400" dirty="0"/>
              <a:t>n=number of individuals of a particular species</a:t>
            </a:r>
          </a:p>
          <a:p>
            <a:pPr lvl="1"/>
            <a:r>
              <a:rPr lang="en-US" sz="2400" dirty="0"/>
              <a:t>N=total number of individuals in a sample.  </a:t>
            </a:r>
          </a:p>
          <a:p>
            <a:pPr lvl="1"/>
            <a:endParaRPr lang="en-US" sz="2400" dirty="0"/>
          </a:p>
          <a:p>
            <a:pPr lvl="1"/>
            <a:r>
              <a:rPr lang="en-US" sz="2400" dirty="0"/>
              <a:t>In our case, each “species” is a taxa, a each “individual” is a sequence read, and a “sample” is a beetle.  </a:t>
            </a:r>
          </a:p>
          <a:p>
            <a:pPr lvl="1"/>
            <a:endParaRPr lang="en-US" sz="2400" dirty="0"/>
          </a:p>
          <a:p>
            <a:pPr lvl="1"/>
            <a:r>
              <a:rPr lang="en-US" sz="2400" dirty="0"/>
              <a:t>D increases as diversity decreases, which is counterintuitive. </a:t>
            </a:r>
          </a:p>
          <a:p>
            <a:pPr lvl="1"/>
            <a:endParaRPr lang="en-US" sz="2400" dirty="0"/>
          </a:p>
          <a:p>
            <a:pPr lvl="1"/>
            <a:r>
              <a:rPr lang="en-US" sz="2400" dirty="0"/>
              <a:t>Reciprocal Simpson – 1/D (higher number means greater diversity)</a:t>
            </a:r>
          </a:p>
          <a:p>
            <a:pPr lvl="1"/>
            <a:r>
              <a:rPr lang="en-US" sz="2400" dirty="0"/>
              <a:t>Inverse Simpson – 1-D (higher number means greater diversity)</a:t>
            </a:r>
          </a:p>
          <a:p>
            <a:endParaRPr lang="en-US" dirty="0"/>
          </a:p>
        </p:txBody>
      </p:sp>
      <p:sp>
        <p:nvSpPr>
          <p:cNvPr id="3" name="TextBox 2">
            <a:extLst>
              <a:ext uri="{FF2B5EF4-FFF2-40B4-BE49-F238E27FC236}">
                <a16:creationId xmlns:a16="http://schemas.microsoft.com/office/drawing/2014/main" id="{9178057D-8833-1746-BD5E-F4AA9C94545E}"/>
              </a:ext>
            </a:extLst>
          </p:cNvPr>
          <p:cNvSpPr txBox="1"/>
          <p:nvPr/>
        </p:nvSpPr>
        <p:spPr>
          <a:xfrm>
            <a:off x="185980" y="6236778"/>
            <a:ext cx="8354403" cy="461665"/>
          </a:xfrm>
          <a:prstGeom prst="rect">
            <a:avLst/>
          </a:prstGeom>
          <a:noFill/>
        </p:spPr>
        <p:txBody>
          <a:bodyPr wrap="none" rtlCol="0">
            <a:spAutoFit/>
          </a:bodyPr>
          <a:lstStyle/>
          <a:p>
            <a:r>
              <a:rPr lang="en-US" sz="2400" b="1" dirty="0">
                <a:solidFill>
                  <a:srgbClr val="7030A0"/>
                </a:solidFill>
              </a:rPr>
              <a:t>Shannon-Weaver</a:t>
            </a:r>
            <a:r>
              <a:rPr lang="en-US" sz="2400" dirty="0">
                <a:solidFill>
                  <a:srgbClr val="7030A0"/>
                </a:solidFill>
              </a:rPr>
              <a:t> </a:t>
            </a:r>
            <a:r>
              <a:rPr lang="en-US" sz="2400" dirty="0"/>
              <a:t>Index also incorporates richness and evenness.  </a:t>
            </a:r>
          </a:p>
        </p:txBody>
      </p:sp>
    </p:spTree>
    <p:extLst>
      <p:ext uri="{BB962C8B-B14F-4D97-AF65-F5344CB8AC3E}">
        <p14:creationId xmlns:p14="http://schemas.microsoft.com/office/powerpoint/2010/main" val="2244557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B34B2F-4BEA-1641-BA40-E60787291C23}"/>
              </a:ext>
            </a:extLst>
          </p:cNvPr>
          <p:cNvSpPr txBox="1"/>
          <p:nvPr/>
        </p:nvSpPr>
        <p:spPr>
          <a:xfrm>
            <a:off x="154983" y="122861"/>
            <a:ext cx="2442464" cy="584775"/>
          </a:xfrm>
          <a:prstGeom prst="rect">
            <a:avLst/>
          </a:prstGeom>
          <a:noFill/>
        </p:spPr>
        <p:txBody>
          <a:bodyPr wrap="none" rtlCol="0">
            <a:spAutoFit/>
          </a:bodyPr>
          <a:lstStyle/>
          <a:p>
            <a:r>
              <a:rPr lang="en-US" sz="3200" b="1" dirty="0">
                <a:solidFill>
                  <a:srgbClr val="7030A0"/>
                </a:solidFill>
                <a:latin typeface="+mj-lt"/>
              </a:rPr>
              <a:t>Beta Diversity</a:t>
            </a:r>
          </a:p>
        </p:txBody>
      </p:sp>
      <p:sp>
        <p:nvSpPr>
          <p:cNvPr id="3" name="TextBox 2">
            <a:extLst>
              <a:ext uri="{FF2B5EF4-FFF2-40B4-BE49-F238E27FC236}">
                <a16:creationId xmlns:a16="http://schemas.microsoft.com/office/drawing/2014/main" id="{F76EB6C6-2769-9148-A5D4-869AFAB36AFC}"/>
              </a:ext>
            </a:extLst>
          </p:cNvPr>
          <p:cNvSpPr txBox="1"/>
          <p:nvPr/>
        </p:nvSpPr>
        <p:spPr>
          <a:xfrm>
            <a:off x="154983" y="685800"/>
            <a:ext cx="8319546" cy="954107"/>
          </a:xfrm>
          <a:prstGeom prst="rect">
            <a:avLst/>
          </a:prstGeom>
          <a:noFill/>
        </p:spPr>
        <p:txBody>
          <a:bodyPr wrap="square" rtlCol="0">
            <a:spAutoFit/>
          </a:bodyPr>
          <a:lstStyle/>
          <a:p>
            <a:r>
              <a:rPr lang="en-US" sz="2800" dirty="0"/>
              <a:t>Beta diversity evaluates differences between two or more communities. </a:t>
            </a:r>
          </a:p>
        </p:txBody>
      </p:sp>
      <p:pic>
        <p:nvPicPr>
          <p:cNvPr id="5" name="Picture 4">
            <a:extLst>
              <a:ext uri="{FF2B5EF4-FFF2-40B4-BE49-F238E27FC236}">
                <a16:creationId xmlns:a16="http://schemas.microsoft.com/office/drawing/2014/main" id="{94B36288-8418-2B4E-89ED-6391A33B18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58319"/>
            <a:ext cx="9092125" cy="3664795"/>
          </a:xfrm>
          <a:prstGeom prst="rect">
            <a:avLst/>
          </a:prstGeom>
        </p:spPr>
      </p:pic>
      <p:sp>
        <p:nvSpPr>
          <p:cNvPr id="2" name="TextBox 1">
            <a:extLst>
              <a:ext uri="{FF2B5EF4-FFF2-40B4-BE49-F238E27FC236}">
                <a16:creationId xmlns:a16="http://schemas.microsoft.com/office/drawing/2014/main" id="{E8D77377-0E9F-4C42-9A6E-C40CCA07F84C}"/>
              </a:ext>
            </a:extLst>
          </p:cNvPr>
          <p:cNvSpPr txBox="1"/>
          <p:nvPr/>
        </p:nvSpPr>
        <p:spPr>
          <a:xfrm>
            <a:off x="206858" y="5341526"/>
            <a:ext cx="8937142" cy="1200329"/>
          </a:xfrm>
          <a:prstGeom prst="rect">
            <a:avLst/>
          </a:prstGeom>
          <a:noFill/>
        </p:spPr>
        <p:txBody>
          <a:bodyPr wrap="square" rtlCol="0">
            <a:spAutoFit/>
          </a:bodyPr>
          <a:lstStyle/>
          <a:p>
            <a:r>
              <a:rPr lang="en-US" sz="2400" dirty="0"/>
              <a:t>These communities are identical because they contain the exact same species. However, there are differences between the communities in the relative abundance of each species.  </a:t>
            </a:r>
          </a:p>
        </p:txBody>
      </p:sp>
    </p:spTree>
    <p:extLst>
      <p:ext uri="{BB962C8B-B14F-4D97-AF65-F5344CB8AC3E}">
        <p14:creationId xmlns:p14="http://schemas.microsoft.com/office/powerpoint/2010/main" val="3245034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73323F-3B04-1846-9349-2534DC67E858}"/>
              </a:ext>
            </a:extLst>
          </p:cNvPr>
          <p:cNvSpPr txBox="1"/>
          <p:nvPr/>
        </p:nvSpPr>
        <p:spPr>
          <a:xfrm>
            <a:off x="275023" y="166923"/>
            <a:ext cx="8304593" cy="6124754"/>
          </a:xfrm>
          <a:prstGeom prst="rect">
            <a:avLst/>
          </a:prstGeom>
          <a:noFill/>
        </p:spPr>
        <p:txBody>
          <a:bodyPr wrap="square" rtlCol="0">
            <a:spAutoFit/>
          </a:bodyPr>
          <a:lstStyle/>
          <a:p>
            <a:r>
              <a:rPr lang="en-US" sz="3200" b="1" dirty="0">
                <a:solidFill>
                  <a:srgbClr val="7030A0"/>
                </a:solidFill>
                <a:latin typeface="+mj-lt"/>
              </a:rPr>
              <a:t>Beta Diversity: Dissimilarity Indices</a:t>
            </a:r>
          </a:p>
          <a:p>
            <a:endParaRPr lang="en-US" b="1" dirty="0">
              <a:solidFill>
                <a:srgbClr val="7030A0"/>
              </a:solidFill>
            </a:endParaRPr>
          </a:p>
          <a:p>
            <a:r>
              <a:rPr lang="en-US" sz="2400" dirty="0"/>
              <a:t>The similarity (or dissimilarity) between two communities may be evaluated based on the “species” (taxa) present and the relative abundance of those species.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2" name="Picture 1">
            <a:extLst>
              <a:ext uri="{FF2B5EF4-FFF2-40B4-BE49-F238E27FC236}">
                <a16:creationId xmlns:a16="http://schemas.microsoft.com/office/drawing/2014/main" id="{FF020FFA-5BD6-A541-9223-BE8078B09A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1937" y="2078520"/>
            <a:ext cx="3778495" cy="3689937"/>
          </a:xfrm>
          <a:prstGeom prst="rect">
            <a:avLst/>
          </a:prstGeom>
        </p:spPr>
      </p:pic>
      <p:sp>
        <p:nvSpPr>
          <p:cNvPr id="3" name="Rectangle 2">
            <a:extLst>
              <a:ext uri="{FF2B5EF4-FFF2-40B4-BE49-F238E27FC236}">
                <a16:creationId xmlns:a16="http://schemas.microsoft.com/office/drawing/2014/main" id="{9040005F-7A51-7A4E-AC9D-C732569FFB38}"/>
              </a:ext>
            </a:extLst>
          </p:cNvPr>
          <p:cNvSpPr/>
          <p:nvPr/>
        </p:nvSpPr>
        <p:spPr>
          <a:xfrm>
            <a:off x="4311937" y="1888020"/>
            <a:ext cx="326572"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3E12248-7374-124B-BCD1-CA1D7D8240B9}"/>
              </a:ext>
            </a:extLst>
          </p:cNvPr>
          <p:cNvSpPr txBox="1"/>
          <p:nvPr/>
        </p:nvSpPr>
        <p:spPr>
          <a:xfrm>
            <a:off x="3236473" y="5928600"/>
            <a:ext cx="5632504" cy="830997"/>
          </a:xfrm>
          <a:prstGeom prst="rect">
            <a:avLst/>
          </a:prstGeom>
          <a:noFill/>
        </p:spPr>
        <p:txBody>
          <a:bodyPr wrap="none" rtlCol="0">
            <a:spAutoFit/>
          </a:bodyPr>
          <a:lstStyle/>
          <a:p>
            <a:r>
              <a:rPr lang="en-US" dirty="0" err="1"/>
              <a:t>Raymann</a:t>
            </a:r>
            <a:r>
              <a:rPr lang="en-US" dirty="0"/>
              <a:t> et al. 2017. Unexplored Archaeal Diversity in the</a:t>
            </a:r>
          </a:p>
          <a:p>
            <a:r>
              <a:rPr lang="en-US" dirty="0"/>
              <a:t>Great Ape Gut Microbiome. </a:t>
            </a:r>
            <a:r>
              <a:rPr lang="en-US" i="1" dirty="0" err="1"/>
              <a:t>mSphere</a:t>
            </a:r>
            <a:r>
              <a:rPr lang="en-US" dirty="0"/>
              <a:t>.</a:t>
            </a:r>
          </a:p>
          <a:p>
            <a:endParaRPr lang="en-US" sz="1200" dirty="0"/>
          </a:p>
        </p:txBody>
      </p:sp>
      <p:sp>
        <p:nvSpPr>
          <p:cNvPr id="5" name="TextBox 4">
            <a:extLst>
              <a:ext uri="{FF2B5EF4-FFF2-40B4-BE49-F238E27FC236}">
                <a16:creationId xmlns:a16="http://schemas.microsoft.com/office/drawing/2014/main" id="{0A618088-38FA-A34E-AFAC-D29C9EBDC448}"/>
              </a:ext>
            </a:extLst>
          </p:cNvPr>
          <p:cNvSpPr txBox="1"/>
          <p:nvPr/>
        </p:nvSpPr>
        <p:spPr>
          <a:xfrm>
            <a:off x="275023" y="2506025"/>
            <a:ext cx="3276251" cy="2308324"/>
          </a:xfrm>
          <a:prstGeom prst="rect">
            <a:avLst/>
          </a:prstGeom>
          <a:noFill/>
        </p:spPr>
        <p:txBody>
          <a:bodyPr wrap="square" rtlCol="0">
            <a:spAutoFit/>
          </a:bodyPr>
          <a:lstStyle/>
          <a:p>
            <a:r>
              <a:rPr lang="en-US" sz="2400" b="1" dirty="0">
                <a:solidFill>
                  <a:srgbClr val="7030A0"/>
                </a:solidFill>
              </a:rPr>
              <a:t>Bray-Curtis</a:t>
            </a:r>
            <a:r>
              <a:rPr lang="en-US" sz="2400" dirty="0"/>
              <a:t> dissimilarity captures differences between communities in terms of taxa presence and taxa relative abundance.</a:t>
            </a:r>
          </a:p>
        </p:txBody>
      </p:sp>
    </p:spTree>
    <p:extLst>
      <p:ext uri="{BB962C8B-B14F-4D97-AF65-F5344CB8AC3E}">
        <p14:creationId xmlns:p14="http://schemas.microsoft.com/office/powerpoint/2010/main" val="1442298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73323F-3B04-1846-9349-2534DC67E858}"/>
              </a:ext>
            </a:extLst>
          </p:cNvPr>
          <p:cNvSpPr txBox="1"/>
          <p:nvPr/>
        </p:nvSpPr>
        <p:spPr>
          <a:xfrm>
            <a:off x="275023" y="166923"/>
            <a:ext cx="8304593" cy="6124754"/>
          </a:xfrm>
          <a:prstGeom prst="rect">
            <a:avLst/>
          </a:prstGeom>
          <a:noFill/>
        </p:spPr>
        <p:txBody>
          <a:bodyPr wrap="square" rtlCol="0">
            <a:spAutoFit/>
          </a:bodyPr>
          <a:lstStyle/>
          <a:p>
            <a:r>
              <a:rPr lang="en-US" sz="3200" b="1" dirty="0">
                <a:solidFill>
                  <a:srgbClr val="7030A0"/>
                </a:solidFill>
                <a:latin typeface="+mj-lt"/>
              </a:rPr>
              <a:t>Beta Diversity: Dissimilarity Indices</a:t>
            </a:r>
          </a:p>
          <a:p>
            <a:endParaRPr lang="en-US" b="1" dirty="0">
              <a:solidFill>
                <a:srgbClr val="7030A0"/>
              </a:solidFill>
            </a:endParaRPr>
          </a:p>
          <a:p>
            <a:r>
              <a:rPr lang="en-US" sz="2400" dirty="0"/>
              <a:t>The similarity (or dissimilarity) between two communities may be evaluated based on the “species” (taxa) present and the relative abundance of those species.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2" name="Picture 1">
            <a:extLst>
              <a:ext uri="{FF2B5EF4-FFF2-40B4-BE49-F238E27FC236}">
                <a16:creationId xmlns:a16="http://schemas.microsoft.com/office/drawing/2014/main" id="{FF020FFA-5BD6-A541-9223-BE8078B09A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1937" y="2369216"/>
            <a:ext cx="3778495" cy="3689937"/>
          </a:xfrm>
          <a:prstGeom prst="rect">
            <a:avLst/>
          </a:prstGeom>
        </p:spPr>
      </p:pic>
      <p:sp>
        <p:nvSpPr>
          <p:cNvPr id="3" name="Rectangle 2">
            <a:extLst>
              <a:ext uri="{FF2B5EF4-FFF2-40B4-BE49-F238E27FC236}">
                <a16:creationId xmlns:a16="http://schemas.microsoft.com/office/drawing/2014/main" id="{9040005F-7A51-7A4E-AC9D-C732569FFB38}"/>
              </a:ext>
            </a:extLst>
          </p:cNvPr>
          <p:cNvSpPr/>
          <p:nvPr/>
        </p:nvSpPr>
        <p:spPr>
          <a:xfrm>
            <a:off x="4254603" y="2163293"/>
            <a:ext cx="326572"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3E12248-7374-124B-BCD1-CA1D7D8240B9}"/>
              </a:ext>
            </a:extLst>
          </p:cNvPr>
          <p:cNvSpPr txBox="1"/>
          <p:nvPr/>
        </p:nvSpPr>
        <p:spPr>
          <a:xfrm>
            <a:off x="3358482" y="6131924"/>
            <a:ext cx="5685403" cy="830997"/>
          </a:xfrm>
          <a:prstGeom prst="rect">
            <a:avLst/>
          </a:prstGeom>
          <a:noFill/>
        </p:spPr>
        <p:txBody>
          <a:bodyPr wrap="none" rtlCol="0">
            <a:spAutoFit/>
          </a:bodyPr>
          <a:lstStyle/>
          <a:p>
            <a:r>
              <a:rPr lang="en-US" dirty="0" err="1"/>
              <a:t>Raymann</a:t>
            </a:r>
            <a:r>
              <a:rPr lang="en-US" dirty="0"/>
              <a:t> et al. 2017. Unexplored Archaeal Diversity in the </a:t>
            </a:r>
          </a:p>
          <a:p>
            <a:r>
              <a:rPr lang="en-US" dirty="0"/>
              <a:t>Great Ape Gut Microbiome. </a:t>
            </a:r>
            <a:r>
              <a:rPr lang="en-US" i="1" dirty="0" err="1"/>
              <a:t>mSphere</a:t>
            </a:r>
            <a:r>
              <a:rPr lang="en-US" dirty="0"/>
              <a:t>.</a:t>
            </a:r>
          </a:p>
          <a:p>
            <a:endParaRPr lang="en-US" sz="1200" dirty="0"/>
          </a:p>
        </p:txBody>
      </p:sp>
      <p:sp>
        <p:nvSpPr>
          <p:cNvPr id="5" name="TextBox 4">
            <a:extLst>
              <a:ext uri="{FF2B5EF4-FFF2-40B4-BE49-F238E27FC236}">
                <a16:creationId xmlns:a16="http://schemas.microsoft.com/office/drawing/2014/main" id="{0A618088-38FA-A34E-AFAC-D29C9EBDC448}"/>
              </a:ext>
            </a:extLst>
          </p:cNvPr>
          <p:cNvSpPr txBox="1"/>
          <p:nvPr/>
        </p:nvSpPr>
        <p:spPr>
          <a:xfrm>
            <a:off x="489168" y="2346272"/>
            <a:ext cx="3276251" cy="3785652"/>
          </a:xfrm>
          <a:prstGeom prst="rect">
            <a:avLst/>
          </a:prstGeom>
          <a:noFill/>
        </p:spPr>
        <p:txBody>
          <a:bodyPr wrap="square" rtlCol="0">
            <a:spAutoFit/>
          </a:bodyPr>
          <a:lstStyle/>
          <a:p>
            <a:r>
              <a:rPr lang="en-US" sz="2400" b="1" dirty="0">
                <a:solidFill>
                  <a:srgbClr val="7030A0"/>
                </a:solidFill>
              </a:rPr>
              <a:t>Bray-Curtis </a:t>
            </a:r>
            <a:r>
              <a:rPr lang="en-US" sz="2400" dirty="0"/>
              <a:t>is not robust in dealing with incomplete sampling, where not all taxa have been captured. </a:t>
            </a:r>
          </a:p>
          <a:p>
            <a:r>
              <a:rPr lang="en-US" sz="2400" dirty="0"/>
              <a:t>Microbiome researchers, often use the </a:t>
            </a:r>
            <a:r>
              <a:rPr lang="en-US" sz="2400" b="1" dirty="0" err="1">
                <a:solidFill>
                  <a:srgbClr val="7030A0"/>
                </a:solidFill>
              </a:rPr>
              <a:t>Morista</a:t>
            </a:r>
            <a:r>
              <a:rPr lang="en-US" sz="2400" b="1" dirty="0">
                <a:solidFill>
                  <a:srgbClr val="7030A0"/>
                </a:solidFill>
              </a:rPr>
              <a:t>-Horn Index</a:t>
            </a:r>
            <a:r>
              <a:rPr lang="en-US" sz="2400" dirty="0"/>
              <a:t>, which is more robust for incomplete sampling</a:t>
            </a:r>
            <a:r>
              <a:rPr lang="en-US" sz="2400" b="1" dirty="0">
                <a:solidFill>
                  <a:srgbClr val="7030A0"/>
                </a:solidFill>
              </a:rPr>
              <a:t>.</a:t>
            </a:r>
            <a:endParaRPr lang="en-US" sz="2400" dirty="0"/>
          </a:p>
        </p:txBody>
      </p:sp>
    </p:spTree>
    <p:extLst>
      <p:ext uri="{BB962C8B-B14F-4D97-AF65-F5344CB8AC3E}">
        <p14:creationId xmlns:p14="http://schemas.microsoft.com/office/powerpoint/2010/main" val="8806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73323F-3B04-1846-9349-2534DC67E858}"/>
              </a:ext>
            </a:extLst>
          </p:cNvPr>
          <p:cNvSpPr txBox="1"/>
          <p:nvPr/>
        </p:nvSpPr>
        <p:spPr>
          <a:xfrm>
            <a:off x="272423" y="-120624"/>
            <a:ext cx="6871591" cy="5755422"/>
          </a:xfrm>
          <a:prstGeom prst="rect">
            <a:avLst/>
          </a:prstGeom>
          <a:noFill/>
        </p:spPr>
        <p:txBody>
          <a:bodyPr wrap="square" rtlCol="0">
            <a:spAutoFit/>
          </a:bodyPr>
          <a:lstStyle/>
          <a:p>
            <a:r>
              <a:rPr lang="en-US" sz="3200" b="1" dirty="0">
                <a:solidFill>
                  <a:srgbClr val="7030A0"/>
                </a:solidFill>
                <a:latin typeface="+mj-lt"/>
              </a:rPr>
              <a:t>Beta Diversity: Dissimilarity Indices</a:t>
            </a:r>
          </a:p>
          <a:p>
            <a:endParaRPr lang="en-US" b="1" dirty="0">
              <a:solidFill>
                <a:srgbClr val="7030A0"/>
              </a:solidFill>
            </a:endParaRPr>
          </a:p>
          <a:p>
            <a:r>
              <a:rPr lang="en-US" sz="2400" b="1" dirty="0">
                <a:solidFill>
                  <a:srgbClr val="7030A0"/>
                </a:solidFill>
              </a:rPr>
              <a:t>Sorensen-Dice Index</a:t>
            </a:r>
            <a:r>
              <a:rPr lang="en-US" sz="2400" dirty="0"/>
              <a:t>, is based on presence and absence rather than abundance.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6" name="TextBox 5">
            <a:extLst>
              <a:ext uri="{FF2B5EF4-FFF2-40B4-BE49-F238E27FC236}">
                <a16:creationId xmlns:a16="http://schemas.microsoft.com/office/drawing/2014/main" id="{E3E12248-7374-124B-BCD1-CA1D7D8240B9}"/>
              </a:ext>
            </a:extLst>
          </p:cNvPr>
          <p:cNvSpPr txBox="1"/>
          <p:nvPr/>
        </p:nvSpPr>
        <p:spPr>
          <a:xfrm>
            <a:off x="585139" y="6376348"/>
            <a:ext cx="7973721" cy="553998"/>
          </a:xfrm>
          <a:prstGeom prst="rect">
            <a:avLst/>
          </a:prstGeom>
          <a:noFill/>
        </p:spPr>
        <p:txBody>
          <a:bodyPr wrap="none" rtlCol="0">
            <a:spAutoFit/>
          </a:bodyPr>
          <a:lstStyle/>
          <a:p>
            <a:r>
              <a:rPr lang="en-US" dirty="0" err="1"/>
              <a:t>Kwong</a:t>
            </a:r>
            <a:r>
              <a:rPr lang="en-US" dirty="0"/>
              <a:t> et al. 2017. Dynamic microbiome evolution in social bees. </a:t>
            </a:r>
            <a:r>
              <a:rPr lang="en-US" i="1" dirty="0"/>
              <a:t>Science Advances</a:t>
            </a:r>
            <a:r>
              <a:rPr lang="en-US" sz="1200" dirty="0"/>
              <a:t>.</a:t>
            </a:r>
          </a:p>
          <a:p>
            <a:endParaRPr lang="en-US" sz="1200" dirty="0"/>
          </a:p>
        </p:txBody>
      </p:sp>
      <p:pic>
        <p:nvPicPr>
          <p:cNvPr id="5" name="Picture 4">
            <a:extLst>
              <a:ext uri="{FF2B5EF4-FFF2-40B4-BE49-F238E27FC236}">
                <a16:creationId xmlns:a16="http://schemas.microsoft.com/office/drawing/2014/main" id="{7F0B70DE-298D-E440-9054-30562896EE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1375" y="1675031"/>
            <a:ext cx="4794735" cy="4618967"/>
          </a:xfrm>
          <a:prstGeom prst="rect">
            <a:avLst/>
          </a:prstGeom>
        </p:spPr>
      </p:pic>
      <p:sp>
        <p:nvSpPr>
          <p:cNvPr id="7" name="Rectangle 6">
            <a:extLst>
              <a:ext uri="{FF2B5EF4-FFF2-40B4-BE49-F238E27FC236}">
                <a16:creationId xmlns:a16="http://schemas.microsoft.com/office/drawing/2014/main" id="{6AF259C9-0C90-FA44-8E2A-B0A9AA49DD00}"/>
              </a:ext>
            </a:extLst>
          </p:cNvPr>
          <p:cNvSpPr/>
          <p:nvPr/>
        </p:nvSpPr>
        <p:spPr>
          <a:xfrm>
            <a:off x="605624" y="1855990"/>
            <a:ext cx="319720" cy="420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15CED68-46F3-2B46-9368-09F2ECB548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70685" y="0"/>
            <a:ext cx="1973315" cy="1481528"/>
          </a:xfrm>
          <a:prstGeom prst="rect">
            <a:avLst/>
          </a:prstGeom>
        </p:spPr>
      </p:pic>
      <p:sp>
        <p:nvSpPr>
          <p:cNvPr id="2" name="Rectangle 1">
            <a:extLst>
              <a:ext uri="{FF2B5EF4-FFF2-40B4-BE49-F238E27FC236}">
                <a16:creationId xmlns:a16="http://schemas.microsoft.com/office/drawing/2014/main" id="{1BDE6A13-CB9C-A440-9542-703CB4ED8307}"/>
              </a:ext>
            </a:extLst>
          </p:cNvPr>
          <p:cNvSpPr/>
          <p:nvPr/>
        </p:nvSpPr>
        <p:spPr>
          <a:xfrm>
            <a:off x="6018360" y="2066033"/>
            <a:ext cx="2658588" cy="2677656"/>
          </a:xfrm>
          <a:prstGeom prst="rect">
            <a:avLst/>
          </a:prstGeom>
        </p:spPr>
        <p:txBody>
          <a:bodyPr wrap="square">
            <a:spAutoFit/>
          </a:bodyPr>
          <a:lstStyle/>
          <a:p>
            <a:r>
              <a:rPr lang="en-US" sz="2400" dirty="0"/>
              <a:t>The</a:t>
            </a:r>
            <a:r>
              <a:rPr lang="en-US" sz="2400" b="1" dirty="0">
                <a:solidFill>
                  <a:srgbClr val="7030A0"/>
                </a:solidFill>
              </a:rPr>
              <a:t> Jaccard Index</a:t>
            </a:r>
            <a:r>
              <a:rPr lang="en-US" sz="2400" b="1" dirty="0"/>
              <a:t> </a:t>
            </a:r>
            <a:r>
              <a:rPr lang="en-US" sz="2400" dirty="0"/>
              <a:t>is another measure of beta diversity. It also is based on taxa presence and absence rather than abundance. </a:t>
            </a:r>
          </a:p>
        </p:txBody>
      </p:sp>
    </p:spTree>
    <p:extLst>
      <p:ext uri="{BB962C8B-B14F-4D97-AF65-F5344CB8AC3E}">
        <p14:creationId xmlns:p14="http://schemas.microsoft.com/office/powerpoint/2010/main" val="2286283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0C62DD-54F0-1342-8DCF-01895F3167E7}"/>
              </a:ext>
            </a:extLst>
          </p:cNvPr>
          <p:cNvSpPr txBox="1"/>
          <p:nvPr/>
        </p:nvSpPr>
        <p:spPr>
          <a:xfrm>
            <a:off x="394649" y="185980"/>
            <a:ext cx="8304593" cy="1354217"/>
          </a:xfrm>
          <a:prstGeom prst="rect">
            <a:avLst/>
          </a:prstGeom>
          <a:noFill/>
        </p:spPr>
        <p:txBody>
          <a:bodyPr wrap="square" rtlCol="0">
            <a:spAutoFit/>
          </a:bodyPr>
          <a:lstStyle/>
          <a:p>
            <a:r>
              <a:rPr lang="en-US" sz="3200" b="1" dirty="0">
                <a:solidFill>
                  <a:srgbClr val="7030A0"/>
                </a:solidFill>
                <a:latin typeface="+mj-lt"/>
              </a:rPr>
              <a:t>Beta Diversity: Visualizing the Relationship between Communities</a:t>
            </a:r>
          </a:p>
          <a:p>
            <a:endParaRPr lang="en-US" dirty="0">
              <a:solidFill>
                <a:srgbClr val="7030A0"/>
              </a:solidFill>
            </a:endParaRPr>
          </a:p>
        </p:txBody>
      </p:sp>
      <p:sp>
        <p:nvSpPr>
          <p:cNvPr id="3" name="TextBox 2">
            <a:extLst>
              <a:ext uri="{FF2B5EF4-FFF2-40B4-BE49-F238E27FC236}">
                <a16:creationId xmlns:a16="http://schemas.microsoft.com/office/drawing/2014/main" id="{104A8C6F-7BE6-F447-96E0-AD1967D4B160}"/>
              </a:ext>
            </a:extLst>
          </p:cNvPr>
          <p:cNvSpPr txBox="1"/>
          <p:nvPr/>
        </p:nvSpPr>
        <p:spPr>
          <a:xfrm>
            <a:off x="0" y="1474618"/>
            <a:ext cx="3572540" cy="3785652"/>
          </a:xfrm>
          <a:prstGeom prst="rect">
            <a:avLst/>
          </a:prstGeom>
          <a:noFill/>
        </p:spPr>
        <p:txBody>
          <a:bodyPr wrap="square" rtlCol="0">
            <a:spAutoFit/>
          </a:bodyPr>
          <a:lstStyle/>
          <a:p>
            <a:pPr lvl="1"/>
            <a:r>
              <a:rPr lang="en-US" sz="2400" b="1" dirty="0">
                <a:solidFill>
                  <a:srgbClr val="7030A0"/>
                </a:solidFill>
              </a:rPr>
              <a:t>Principle Component Analysis (</a:t>
            </a:r>
            <a:r>
              <a:rPr lang="en-US" sz="2400" b="1" dirty="0" err="1">
                <a:solidFill>
                  <a:srgbClr val="7030A0"/>
                </a:solidFill>
              </a:rPr>
              <a:t>PCoA</a:t>
            </a:r>
            <a:r>
              <a:rPr lang="en-US" sz="2400" b="1" dirty="0">
                <a:solidFill>
                  <a:srgbClr val="7030A0"/>
                </a:solidFill>
              </a:rPr>
              <a:t>) </a:t>
            </a:r>
            <a:r>
              <a:rPr lang="en-US" sz="2400" dirty="0"/>
              <a:t>is an ordination plot in which samples with similar community composition (based on both presence and abundance) will be closer together on the 2-dimensional plot. </a:t>
            </a:r>
          </a:p>
        </p:txBody>
      </p:sp>
      <p:pic>
        <p:nvPicPr>
          <p:cNvPr id="7" name="Picture 6">
            <a:extLst>
              <a:ext uri="{FF2B5EF4-FFF2-40B4-BE49-F238E27FC236}">
                <a16:creationId xmlns:a16="http://schemas.microsoft.com/office/drawing/2014/main" id="{84AFEE00-F192-1047-8535-4ABA284766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90500" y="1189986"/>
            <a:ext cx="4777943" cy="4354917"/>
          </a:xfrm>
          <a:prstGeom prst="rect">
            <a:avLst/>
          </a:prstGeom>
        </p:spPr>
      </p:pic>
      <p:sp>
        <p:nvSpPr>
          <p:cNvPr id="2" name="TextBox 1">
            <a:extLst>
              <a:ext uri="{FF2B5EF4-FFF2-40B4-BE49-F238E27FC236}">
                <a16:creationId xmlns:a16="http://schemas.microsoft.com/office/drawing/2014/main" id="{D64DD55C-B4AB-9849-A69E-F65C4F960462}"/>
              </a:ext>
            </a:extLst>
          </p:cNvPr>
          <p:cNvSpPr txBox="1"/>
          <p:nvPr/>
        </p:nvSpPr>
        <p:spPr>
          <a:xfrm>
            <a:off x="463850" y="5441885"/>
            <a:ext cx="8304593" cy="1200329"/>
          </a:xfrm>
          <a:prstGeom prst="rect">
            <a:avLst/>
          </a:prstGeom>
          <a:noFill/>
        </p:spPr>
        <p:txBody>
          <a:bodyPr wrap="square" rtlCol="0">
            <a:spAutoFit/>
          </a:bodyPr>
          <a:lstStyle/>
          <a:p>
            <a:r>
              <a:rPr lang="en-US" sz="2400" dirty="0"/>
              <a:t>Samples that have very different types of bacteria, or have similar bacteria in very different abundances, are physically more distant from each other on the x and y axes.</a:t>
            </a:r>
          </a:p>
        </p:txBody>
      </p:sp>
    </p:spTree>
    <p:extLst>
      <p:ext uri="{BB962C8B-B14F-4D97-AF65-F5344CB8AC3E}">
        <p14:creationId xmlns:p14="http://schemas.microsoft.com/office/powerpoint/2010/main" val="1860232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0C62DD-54F0-1342-8DCF-01895F3167E7}"/>
              </a:ext>
            </a:extLst>
          </p:cNvPr>
          <p:cNvSpPr txBox="1"/>
          <p:nvPr/>
        </p:nvSpPr>
        <p:spPr>
          <a:xfrm>
            <a:off x="185980" y="185980"/>
            <a:ext cx="8304593" cy="1354217"/>
          </a:xfrm>
          <a:prstGeom prst="rect">
            <a:avLst/>
          </a:prstGeom>
          <a:noFill/>
        </p:spPr>
        <p:txBody>
          <a:bodyPr wrap="square" rtlCol="0">
            <a:spAutoFit/>
          </a:bodyPr>
          <a:lstStyle/>
          <a:p>
            <a:r>
              <a:rPr lang="en-US" sz="3200" b="1" dirty="0">
                <a:solidFill>
                  <a:srgbClr val="7030A0"/>
                </a:solidFill>
                <a:latin typeface="+mj-lt"/>
              </a:rPr>
              <a:t>Beta Diversity: Visualizing the Relationship between Communities</a:t>
            </a:r>
          </a:p>
          <a:p>
            <a:endParaRPr lang="en-US" dirty="0">
              <a:solidFill>
                <a:srgbClr val="7030A0"/>
              </a:solidFill>
            </a:endParaRPr>
          </a:p>
        </p:txBody>
      </p:sp>
      <p:pic>
        <p:nvPicPr>
          <p:cNvPr id="2" name="Picture 1">
            <a:extLst>
              <a:ext uri="{FF2B5EF4-FFF2-40B4-BE49-F238E27FC236}">
                <a16:creationId xmlns:a16="http://schemas.microsoft.com/office/drawing/2014/main" id="{93D0BCD2-1D4F-FD45-9300-91660FBBE8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37968" y="1264986"/>
            <a:ext cx="5389680" cy="5033252"/>
          </a:xfrm>
          <a:prstGeom prst="rect">
            <a:avLst/>
          </a:prstGeom>
        </p:spPr>
      </p:pic>
      <p:pic>
        <p:nvPicPr>
          <p:cNvPr id="5" name="Picture 4">
            <a:extLst>
              <a:ext uri="{FF2B5EF4-FFF2-40B4-BE49-F238E27FC236}">
                <a16:creationId xmlns:a16="http://schemas.microsoft.com/office/drawing/2014/main" id="{D1A117AF-2C9B-414C-9D05-1D7FB1904D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3427" y="1524525"/>
            <a:ext cx="1973315" cy="1481528"/>
          </a:xfrm>
          <a:prstGeom prst="rect">
            <a:avLst/>
          </a:prstGeom>
        </p:spPr>
      </p:pic>
      <p:sp>
        <p:nvSpPr>
          <p:cNvPr id="6" name="TextBox 5">
            <a:extLst>
              <a:ext uri="{FF2B5EF4-FFF2-40B4-BE49-F238E27FC236}">
                <a16:creationId xmlns:a16="http://schemas.microsoft.com/office/drawing/2014/main" id="{75EE7A69-51E8-B548-9C29-7184779F6749}"/>
              </a:ext>
            </a:extLst>
          </p:cNvPr>
          <p:cNvSpPr txBox="1"/>
          <p:nvPr/>
        </p:nvSpPr>
        <p:spPr>
          <a:xfrm>
            <a:off x="185980" y="6395021"/>
            <a:ext cx="7973721" cy="553998"/>
          </a:xfrm>
          <a:prstGeom prst="rect">
            <a:avLst/>
          </a:prstGeom>
          <a:noFill/>
        </p:spPr>
        <p:txBody>
          <a:bodyPr wrap="none" rtlCol="0">
            <a:spAutoFit/>
          </a:bodyPr>
          <a:lstStyle/>
          <a:p>
            <a:r>
              <a:rPr lang="en-US" dirty="0" err="1"/>
              <a:t>Kwong</a:t>
            </a:r>
            <a:r>
              <a:rPr lang="en-US" dirty="0"/>
              <a:t> et al. 2017. Dynamic microbiome evolution in social bees. </a:t>
            </a:r>
            <a:r>
              <a:rPr lang="en-US" i="1" dirty="0"/>
              <a:t>Science Advances</a:t>
            </a:r>
            <a:r>
              <a:rPr lang="en-US" sz="1200" dirty="0"/>
              <a:t>.</a:t>
            </a:r>
          </a:p>
          <a:p>
            <a:endParaRPr lang="en-US" sz="1200" dirty="0"/>
          </a:p>
        </p:txBody>
      </p:sp>
    </p:spTree>
    <p:extLst>
      <p:ext uri="{BB962C8B-B14F-4D97-AF65-F5344CB8AC3E}">
        <p14:creationId xmlns:p14="http://schemas.microsoft.com/office/powerpoint/2010/main" val="3351921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93AE76-A167-6347-A0A1-59EAA3440747}"/>
              </a:ext>
            </a:extLst>
          </p:cNvPr>
          <p:cNvSpPr txBox="1"/>
          <p:nvPr/>
        </p:nvSpPr>
        <p:spPr>
          <a:xfrm>
            <a:off x="1057433" y="1228397"/>
            <a:ext cx="7533674" cy="4401205"/>
          </a:xfrm>
          <a:prstGeom prst="rect">
            <a:avLst/>
          </a:prstGeom>
          <a:noFill/>
        </p:spPr>
        <p:txBody>
          <a:bodyPr wrap="square" rtlCol="0">
            <a:spAutoFit/>
          </a:bodyPr>
          <a:lstStyle/>
          <a:p>
            <a:r>
              <a:rPr lang="en-US" sz="4000" dirty="0"/>
              <a:t>Question: Are there sex </a:t>
            </a:r>
            <a:r>
              <a:rPr lang="en-US" sz="4000" b="1" dirty="0">
                <a:solidFill>
                  <a:schemeClr val="accent1">
                    <a:lumMod val="75000"/>
                  </a:schemeClr>
                </a:solidFill>
              </a:rPr>
              <a:t>differences</a:t>
            </a:r>
            <a:r>
              <a:rPr lang="en-US" sz="4000" dirty="0"/>
              <a:t> in the bean beetle </a:t>
            </a:r>
            <a:r>
              <a:rPr lang="en-US" sz="4000" b="1" dirty="0">
                <a:solidFill>
                  <a:srgbClr val="7030A0"/>
                </a:solidFill>
              </a:rPr>
              <a:t>microbiome</a:t>
            </a:r>
            <a:r>
              <a:rPr lang="en-US" sz="4000" dirty="0"/>
              <a:t>?</a:t>
            </a:r>
          </a:p>
          <a:p>
            <a:endParaRPr lang="en-US" sz="4000" dirty="0"/>
          </a:p>
          <a:p>
            <a:r>
              <a:rPr lang="en-US" sz="4000" dirty="0"/>
              <a:t>H</a:t>
            </a:r>
            <a:r>
              <a:rPr lang="en-US" sz="4000" baseline="-25000" dirty="0"/>
              <a:t>0</a:t>
            </a:r>
            <a:r>
              <a:rPr lang="en-US" sz="4000" dirty="0"/>
              <a:t>: There are no </a:t>
            </a:r>
            <a:r>
              <a:rPr lang="en-US" sz="4000" b="1" dirty="0">
                <a:solidFill>
                  <a:schemeClr val="accent1">
                    <a:lumMod val="75000"/>
                  </a:schemeClr>
                </a:solidFill>
              </a:rPr>
              <a:t>differences</a:t>
            </a:r>
            <a:r>
              <a:rPr lang="en-US" sz="4000" dirty="0"/>
              <a:t> between the sexes.</a:t>
            </a:r>
          </a:p>
          <a:p>
            <a:r>
              <a:rPr lang="en-US" sz="4000" dirty="0"/>
              <a:t>H</a:t>
            </a:r>
            <a:r>
              <a:rPr lang="en-US" sz="4000" baseline="-25000" dirty="0"/>
              <a:t>1</a:t>
            </a:r>
            <a:r>
              <a:rPr lang="en-US" sz="4000" dirty="0"/>
              <a:t>: There are </a:t>
            </a:r>
            <a:r>
              <a:rPr lang="en-US" sz="4000" b="1" dirty="0">
                <a:solidFill>
                  <a:schemeClr val="accent1">
                    <a:lumMod val="75000"/>
                  </a:schemeClr>
                </a:solidFill>
              </a:rPr>
              <a:t>differences</a:t>
            </a:r>
            <a:r>
              <a:rPr lang="en-US" sz="4000" dirty="0"/>
              <a:t> between the sexes.</a:t>
            </a:r>
          </a:p>
        </p:txBody>
      </p:sp>
    </p:spTree>
    <p:extLst>
      <p:ext uri="{BB962C8B-B14F-4D97-AF65-F5344CB8AC3E}">
        <p14:creationId xmlns:p14="http://schemas.microsoft.com/office/powerpoint/2010/main" val="3774204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0C62DD-54F0-1342-8DCF-01895F3167E7}"/>
              </a:ext>
            </a:extLst>
          </p:cNvPr>
          <p:cNvSpPr txBox="1"/>
          <p:nvPr/>
        </p:nvSpPr>
        <p:spPr>
          <a:xfrm>
            <a:off x="185980" y="185980"/>
            <a:ext cx="8304593" cy="1354217"/>
          </a:xfrm>
          <a:prstGeom prst="rect">
            <a:avLst/>
          </a:prstGeom>
          <a:noFill/>
        </p:spPr>
        <p:txBody>
          <a:bodyPr wrap="square" rtlCol="0">
            <a:spAutoFit/>
          </a:bodyPr>
          <a:lstStyle/>
          <a:p>
            <a:r>
              <a:rPr lang="en-US" sz="3200" b="1" dirty="0">
                <a:solidFill>
                  <a:srgbClr val="7030A0"/>
                </a:solidFill>
                <a:latin typeface="+mj-lt"/>
              </a:rPr>
              <a:t>Beta Diversity: Visualizing the Relationship between Communities</a:t>
            </a:r>
          </a:p>
          <a:p>
            <a:endParaRPr lang="en-US" dirty="0">
              <a:solidFill>
                <a:srgbClr val="7030A0"/>
              </a:solidFill>
            </a:endParaRPr>
          </a:p>
        </p:txBody>
      </p:sp>
      <p:pic>
        <p:nvPicPr>
          <p:cNvPr id="2" name="Picture 1">
            <a:extLst>
              <a:ext uri="{FF2B5EF4-FFF2-40B4-BE49-F238E27FC236}">
                <a16:creationId xmlns:a16="http://schemas.microsoft.com/office/drawing/2014/main" id="{93D0BCD2-1D4F-FD45-9300-91660FBBE8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90072" y="1113830"/>
            <a:ext cx="4244435" cy="3963744"/>
          </a:xfrm>
          <a:prstGeom prst="rect">
            <a:avLst/>
          </a:prstGeom>
        </p:spPr>
      </p:pic>
      <p:sp>
        <p:nvSpPr>
          <p:cNvPr id="3" name="TextBox 2">
            <a:extLst>
              <a:ext uri="{FF2B5EF4-FFF2-40B4-BE49-F238E27FC236}">
                <a16:creationId xmlns:a16="http://schemas.microsoft.com/office/drawing/2014/main" id="{4D579530-3630-C24C-9CD7-9CD97F59AD0D}"/>
              </a:ext>
            </a:extLst>
          </p:cNvPr>
          <p:cNvSpPr txBox="1"/>
          <p:nvPr/>
        </p:nvSpPr>
        <p:spPr>
          <a:xfrm>
            <a:off x="309493" y="1589186"/>
            <a:ext cx="4517688" cy="4154984"/>
          </a:xfrm>
          <a:prstGeom prst="rect">
            <a:avLst/>
          </a:prstGeom>
          <a:noFill/>
        </p:spPr>
        <p:txBody>
          <a:bodyPr wrap="square" rtlCol="0">
            <a:spAutoFit/>
          </a:bodyPr>
          <a:lstStyle/>
          <a:p>
            <a:r>
              <a:rPr lang="en-US" sz="2400" b="1" dirty="0">
                <a:solidFill>
                  <a:srgbClr val="7030A0"/>
                </a:solidFill>
                <a:latin typeface="Calibri" panose="020F0502020204030204" pitchFamily="34" charset="0"/>
                <a:ea typeface="Calibri" panose="020F0502020204030204" pitchFamily="34" charset="0"/>
                <a:cs typeface="Calibri" panose="020F0502020204030204" pitchFamily="34" charset="0"/>
              </a:rPr>
              <a:t>Non-Metric Multidimensional Scaling (NMDS) </a:t>
            </a:r>
            <a:r>
              <a:rPr lang="en-US" sz="2400" dirty="0">
                <a:latin typeface="Calibri" panose="020F0502020204030204" pitchFamily="34" charset="0"/>
                <a:ea typeface="Calibri" panose="020F0502020204030204" pitchFamily="34" charset="0"/>
                <a:cs typeface="Calibri" panose="020F0502020204030204" pitchFamily="34" charset="0"/>
              </a:rPr>
              <a:t>is another approach for visualizing differences in communities.  NMDS calculates a distance matrix (Bray-Curtis or </a:t>
            </a:r>
            <a:r>
              <a:rPr lang="en-US" sz="2400" dirty="0" err="1">
                <a:latin typeface="Calibri" panose="020F0502020204030204" pitchFamily="34" charset="0"/>
                <a:ea typeface="Calibri" panose="020F0502020204030204" pitchFamily="34" charset="0"/>
                <a:cs typeface="Calibri" panose="020F0502020204030204" pitchFamily="34" charset="0"/>
              </a:rPr>
              <a:t>Morista</a:t>
            </a:r>
            <a:r>
              <a:rPr lang="en-US" sz="2400" dirty="0">
                <a:latin typeface="Calibri" panose="020F0502020204030204" pitchFamily="34" charset="0"/>
                <a:ea typeface="Calibri" panose="020F0502020204030204" pitchFamily="34" charset="0"/>
                <a:cs typeface="Calibri" panose="020F0502020204030204" pitchFamily="34" charset="0"/>
              </a:rPr>
              <a:t>-Horn Index) for the communities, then uses non-parametric, rank-order correlations to define new axes to condense the data and explain the variation among samples.</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2274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FFF26F-59AC-2A48-B057-E3C0D9426E72}"/>
              </a:ext>
            </a:extLst>
          </p:cNvPr>
          <p:cNvSpPr txBox="1"/>
          <p:nvPr/>
        </p:nvSpPr>
        <p:spPr>
          <a:xfrm>
            <a:off x="850605" y="1613962"/>
            <a:ext cx="7740502" cy="2862322"/>
          </a:xfrm>
          <a:prstGeom prst="rect">
            <a:avLst/>
          </a:prstGeom>
          <a:noFill/>
        </p:spPr>
        <p:txBody>
          <a:bodyPr wrap="square" rtlCol="0">
            <a:spAutoFit/>
          </a:bodyPr>
          <a:lstStyle/>
          <a:p>
            <a:pPr algn="ctr"/>
            <a:r>
              <a:rPr lang="en-US" sz="3600" dirty="0"/>
              <a:t>If a microbiome is a community of microbes, then we can use tools used by ecologists to study differences between other communities, like plant and animal communities, in our research. </a:t>
            </a:r>
          </a:p>
        </p:txBody>
      </p:sp>
    </p:spTree>
    <p:extLst>
      <p:ext uri="{BB962C8B-B14F-4D97-AF65-F5344CB8AC3E}">
        <p14:creationId xmlns:p14="http://schemas.microsoft.com/office/powerpoint/2010/main" val="4240292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3BBE50-24BA-DF42-989F-F91CC415A7DD}"/>
              </a:ext>
            </a:extLst>
          </p:cNvPr>
          <p:cNvSpPr/>
          <p:nvPr/>
        </p:nvSpPr>
        <p:spPr>
          <a:xfrm>
            <a:off x="870857" y="772886"/>
            <a:ext cx="1491343" cy="140425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8C2DB2C-B530-3044-810B-D28D0DAD571D}"/>
              </a:ext>
            </a:extLst>
          </p:cNvPr>
          <p:cNvSpPr/>
          <p:nvPr/>
        </p:nvSpPr>
        <p:spPr>
          <a:xfrm>
            <a:off x="2492827" y="772885"/>
            <a:ext cx="1491343" cy="140425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7EE8B1C-6ACC-644F-938B-ABF6B7F13498}"/>
              </a:ext>
            </a:extLst>
          </p:cNvPr>
          <p:cNvSpPr/>
          <p:nvPr/>
        </p:nvSpPr>
        <p:spPr>
          <a:xfrm>
            <a:off x="5050973" y="772886"/>
            <a:ext cx="1491343" cy="140425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92FDF18-F90F-974A-B58A-7A856A34FB99}"/>
              </a:ext>
            </a:extLst>
          </p:cNvPr>
          <p:cNvSpPr/>
          <p:nvPr/>
        </p:nvSpPr>
        <p:spPr>
          <a:xfrm>
            <a:off x="6672943" y="772885"/>
            <a:ext cx="1491343" cy="140425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062353C-1F3E-7344-9A7C-653DA54FD5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2272" y="859971"/>
            <a:ext cx="491641" cy="772886"/>
          </a:xfrm>
          <a:prstGeom prst="rect">
            <a:avLst/>
          </a:prstGeom>
        </p:spPr>
      </p:pic>
      <p:pic>
        <p:nvPicPr>
          <p:cNvPr id="13" name="Picture 12">
            <a:extLst>
              <a:ext uri="{FF2B5EF4-FFF2-40B4-BE49-F238E27FC236}">
                <a16:creationId xmlns:a16="http://schemas.microsoft.com/office/drawing/2014/main" id="{765E45DA-20E5-D14C-847D-DE067003A0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38738" y="1502681"/>
            <a:ext cx="311603" cy="489857"/>
          </a:xfrm>
          <a:prstGeom prst="rect">
            <a:avLst/>
          </a:prstGeom>
        </p:spPr>
      </p:pic>
      <p:pic>
        <p:nvPicPr>
          <p:cNvPr id="14" name="Picture 13">
            <a:extLst>
              <a:ext uri="{FF2B5EF4-FFF2-40B4-BE49-F238E27FC236}">
                <a16:creationId xmlns:a16="http://schemas.microsoft.com/office/drawing/2014/main" id="{8CB5CDB3-3EFA-EA49-90E0-C8E87A482D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26083" y="843642"/>
            <a:ext cx="512415" cy="805543"/>
          </a:xfrm>
          <a:prstGeom prst="rect">
            <a:avLst/>
          </a:prstGeom>
        </p:spPr>
      </p:pic>
      <p:pic>
        <p:nvPicPr>
          <p:cNvPr id="15" name="Picture 14">
            <a:extLst>
              <a:ext uri="{FF2B5EF4-FFF2-40B4-BE49-F238E27FC236}">
                <a16:creationId xmlns:a16="http://schemas.microsoft.com/office/drawing/2014/main" id="{2D1C556D-709F-3D4C-9734-FB114599E4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52341" y="946150"/>
            <a:ext cx="459029" cy="686707"/>
          </a:xfrm>
          <a:prstGeom prst="rect">
            <a:avLst/>
          </a:prstGeom>
        </p:spPr>
      </p:pic>
      <p:pic>
        <p:nvPicPr>
          <p:cNvPr id="16" name="Picture 15">
            <a:extLst>
              <a:ext uri="{FF2B5EF4-FFF2-40B4-BE49-F238E27FC236}">
                <a16:creationId xmlns:a16="http://schemas.microsoft.com/office/drawing/2014/main" id="{DD0DEBD4-FFE6-CA4B-B33E-12F32486D4F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993904" flipV="1">
            <a:off x="6822169" y="1413658"/>
            <a:ext cx="380093" cy="568619"/>
          </a:xfrm>
          <a:prstGeom prst="rect">
            <a:avLst/>
          </a:prstGeom>
        </p:spPr>
      </p:pic>
      <p:pic>
        <p:nvPicPr>
          <p:cNvPr id="17" name="Picture 16">
            <a:extLst>
              <a:ext uri="{FF2B5EF4-FFF2-40B4-BE49-F238E27FC236}">
                <a16:creationId xmlns:a16="http://schemas.microsoft.com/office/drawing/2014/main" id="{36E0DB3B-6548-F94C-A6DA-4CE616DF4E0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76961" y="1502681"/>
            <a:ext cx="349881" cy="523421"/>
          </a:xfrm>
          <a:prstGeom prst="rect">
            <a:avLst/>
          </a:prstGeom>
        </p:spPr>
      </p:pic>
      <p:pic>
        <p:nvPicPr>
          <p:cNvPr id="18" name="Picture 17">
            <a:extLst>
              <a:ext uri="{FF2B5EF4-FFF2-40B4-BE49-F238E27FC236}">
                <a16:creationId xmlns:a16="http://schemas.microsoft.com/office/drawing/2014/main" id="{8E6B4A1F-4834-7242-8EC3-8F8D04A95DA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23941" y="1348466"/>
            <a:ext cx="831850" cy="831850"/>
          </a:xfrm>
          <a:prstGeom prst="rect">
            <a:avLst/>
          </a:prstGeom>
        </p:spPr>
      </p:pic>
      <p:pic>
        <p:nvPicPr>
          <p:cNvPr id="19" name="Picture 18">
            <a:extLst>
              <a:ext uri="{FF2B5EF4-FFF2-40B4-BE49-F238E27FC236}">
                <a16:creationId xmlns:a16="http://schemas.microsoft.com/office/drawing/2014/main" id="{93C6F52D-75FD-6F4C-8F38-B6C6DF29FC3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65520" y="1578198"/>
            <a:ext cx="691245" cy="691245"/>
          </a:xfrm>
          <a:prstGeom prst="rect">
            <a:avLst/>
          </a:prstGeom>
        </p:spPr>
      </p:pic>
      <p:pic>
        <p:nvPicPr>
          <p:cNvPr id="20" name="Picture 19">
            <a:extLst>
              <a:ext uri="{FF2B5EF4-FFF2-40B4-BE49-F238E27FC236}">
                <a16:creationId xmlns:a16="http://schemas.microsoft.com/office/drawing/2014/main" id="{89332D8D-7C8A-DE43-8567-E20AF021592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54422" y="886327"/>
            <a:ext cx="568038" cy="528863"/>
          </a:xfrm>
          <a:prstGeom prst="rect">
            <a:avLst/>
          </a:prstGeom>
        </p:spPr>
      </p:pic>
      <p:pic>
        <p:nvPicPr>
          <p:cNvPr id="21" name="Picture 20">
            <a:extLst>
              <a:ext uri="{FF2B5EF4-FFF2-40B4-BE49-F238E27FC236}">
                <a16:creationId xmlns:a16="http://schemas.microsoft.com/office/drawing/2014/main" id="{A7AE31BD-851D-414A-ACD4-12C574D86C1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171873" y="1024540"/>
            <a:ext cx="417283" cy="388505"/>
          </a:xfrm>
          <a:prstGeom prst="rect">
            <a:avLst/>
          </a:prstGeom>
        </p:spPr>
      </p:pic>
      <p:pic>
        <p:nvPicPr>
          <p:cNvPr id="22" name="Picture 21">
            <a:extLst>
              <a:ext uri="{FF2B5EF4-FFF2-40B4-BE49-F238E27FC236}">
                <a16:creationId xmlns:a16="http://schemas.microsoft.com/office/drawing/2014/main" id="{F3ABA466-E28D-584D-B6D4-8521B79CEE3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754590" y="893888"/>
            <a:ext cx="417283" cy="388505"/>
          </a:xfrm>
          <a:prstGeom prst="rect">
            <a:avLst/>
          </a:prstGeom>
        </p:spPr>
      </p:pic>
      <p:pic>
        <p:nvPicPr>
          <p:cNvPr id="23" name="Picture 22">
            <a:extLst>
              <a:ext uri="{FF2B5EF4-FFF2-40B4-BE49-F238E27FC236}">
                <a16:creationId xmlns:a16="http://schemas.microsoft.com/office/drawing/2014/main" id="{EE81DA1A-4195-4F48-A00B-5F4AC70AA7E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450081" y="1313338"/>
            <a:ext cx="591737" cy="384629"/>
          </a:xfrm>
          <a:prstGeom prst="rect">
            <a:avLst/>
          </a:prstGeom>
        </p:spPr>
      </p:pic>
      <p:pic>
        <p:nvPicPr>
          <p:cNvPr id="24" name="Picture 23">
            <a:extLst>
              <a:ext uri="{FF2B5EF4-FFF2-40B4-BE49-F238E27FC236}">
                <a16:creationId xmlns:a16="http://schemas.microsoft.com/office/drawing/2014/main" id="{E6401E05-1CA1-9A4D-8897-090F9D86D73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252341" y="1718581"/>
            <a:ext cx="348524" cy="307521"/>
          </a:xfrm>
          <a:prstGeom prst="rect">
            <a:avLst/>
          </a:prstGeom>
        </p:spPr>
      </p:pic>
      <p:pic>
        <p:nvPicPr>
          <p:cNvPr id="25" name="Picture 24">
            <a:extLst>
              <a:ext uri="{FF2B5EF4-FFF2-40B4-BE49-F238E27FC236}">
                <a16:creationId xmlns:a16="http://schemas.microsoft.com/office/drawing/2014/main" id="{C5EA205F-937C-AB4C-8C49-B9A9132EF95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687124" y="882893"/>
            <a:ext cx="443591" cy="391404"/>
          </a:xfrm>
          <a:prstGeom prst="rect">
            <a:avLst/>
          </a:prstGeom>
        </p:spPr>
      </p:pic>
    </p:spTree>
    <p:extLst>
      <p:ext uri="{BB962C8B-B14F-4D97-AF65-F5344CB8AC3E}">
        <p14:creationId xmlns:p14="http://schemas.microsoft.com/office/powerpoint/2010/main" val="3976092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3BBE50-24BA-DF42-989F-F91CC415A7DD}"/>
              </a:ext>
            </a:extLst>
          </p:cNvPr>
          <p:cNvSpPr/>
          <p:nvPr/>
        </p:nvSpPr>
        <p:spPr>
          <a:xfrm>
            <a:off x="870857" y="772886"/>
            <a:ext cx="1491343" cy="140425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8C2DB2C-B530-3044-810B-D28D0DAD571D}"/>
              </a:ext>
            </a:extLst>
          </p:cNvPr>
          <p:cNvSpPr/>
          <p:nvPr/>
        </p:nvSpPr>
        <p:spPr>
          <a:xfrm>
            <a:off x="2492827" y="772885"/>
            <a:ext cx="1491343" cy="140425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7EE8B1C-6ACC-644F-938B-ABF6B7F13498}"/>
              </a:ext>
            </a:extLst>
          </p:cNvPr>
          <p:cNvSpPr/>
          <p:nvPr/>
        </p:nvSpPr>
        <p:spPr>
          <a:xfrm>
            <a:off x="5050973" y="772886"/>
            <a:ext cx="1491343" cy="140425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92FDF18-F90F-974A-B58A-7A856A34FB99}"/>
              </a:ext>
            </a:extLst>
          </p:cNvPr>
          <p:cNvSpPr/>
          <p:nvPr/>
        </p:nvSpPr>
        <p:spPr>
          <a:xfrm>
            <a:off x="6672943" y="772885"/>
            <a:ext cx="1491343" cy="140425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BE68919-89BF-D541-9DAF-DA3D1B53E8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5000" y="2896507"/>
            <a:ext cx="1857827" cy="2959100"/>
          </a:xfrm>
          <a:prstGeom prst="rect">
            <a:avLst/>
          </a:prstGeom>
        </p:spPr>
      </p:pic>
      <p:pic>
        <p:nvPicPr>
          <p:cNvPr id="9" name="Picture 8">
            <a:extLst>
              <a:ext uri="{FF2B5EF4-FFF2-40B4-BE49-F238E27FC236}">
                <a16:creationId xmlns:a16="http://schemas.microsoft.com/office/drawing/2014/main" id="{4E863ADF-BA8D-074D-A93B-1F981C8BEB8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94856" y="2896507"/>
            <a:ext cx="1857827" cy="2959100"/>
          </a:xfrm>
          <a:prstGeom prst="rect">
            <a:avLst/>
          </a:prstGeom>
        </p:spPr>
      </p:pic>
      <p:pic>
        <p:nvPicPr>
          <p:cNvPr id="10" name="Picture 9">
            <a:extLst>
              <a:ext uri="{FF2B5EF4-FFF2-40B4-BE49-F238E27FC236}">
                <a16:creationId xmlns:a16="http://schemas.microsoft.com/office/drawing/2014/main" id="{CBF5F83E-1C1D-8A4D-A0A6-C9EA121006A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15116" y="2820306"/>
            <a:ext cx="1857827" cy="2959100"/>
          </a:xfrm>
          <a:prstGeom prst="rect">
            <a:avLst/>
          </a:prstGeom>
        </p:spPr>
      </p:pic>
      <p:pic>
        <p:nvPicPr>
          <p:cNvPr id="11" name="Picture 10">
            <a:extLst>
              <a:ext uri="{FF2B5EF4-FFF2-40B4-BE49-F238E27FC236}">
                <a16:creationId xmlns:a16="http://schemas.microsoft.com/office/drawing/2014/main" id="{40A26849-8AD1-3F4D-A072-B6DDE2A59F6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82230" y="2820305"/>
            <a:ext cx="1857827" cy="2959100"/>
          </a:xfrm>
          <a:prstGeom prst="rect">
            <a:avLst/>
          </a:prstGeom>
        </p:spPr>
      </p:pic>
      <p:pic>
        <p:nvPicPr>
          <p:cNvPr id="12" name="Picture 11">
            <a:extLst>
              <a:ext uri="{FF2B5EF4-FFF2-40B4-BE49-F238E27FC236}">
                <a16:creationId xmlns:a16="http://schemas.microsoft.com/office/drawing/2014/main" id="{B062353C-1F3E-7344-9A7C-653DA54FD51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2272" y="859971"/>
            <a:ext cx="491641" cy="772886"/>
          </a:xfrm>
          <a:prstGeom prst="rect">
            <a:avLst/>
          </a:prstGeom>
        </p:spPr>
      </p:pic>
      <p:pic>
        <p:nvPicPr>
          <p:cNvPr id="13" name="Picture 12">
            <a:extLst>
              <a:ext uri="{FF2B5EF4-FFF2-40B4-BE49-F238E27FC236}">
                <a16:creationId xmlns:a16="http://schemas.microsoft.com/office/drawing/2014/main" id="{765E45DA-20E5-D14C-847D-DE067003A01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38738" y="1502681"/>
            <a:ext cx="311603" cy="489857"/>
          </a:xfrm>
          <a:prstGeom prst="rect">
            <a:avLst/>
          </a:prstGeom>
        </p:spPr>
      </p:pic>
      <p:pic>
        <p:nvPicPr>
          <p:cNvPr id="14" name="Picture 13">
            <a:extLst>
              <a:ext uri="{FF2B5EF4-FFF2-40B4-BE49-F238E27FC236}">
                <a16:creationId xmlns:a16="http://schemas.microsoft.com/office/drawing/2014/main" id="{8CB5CDB3-3EFA-EA49-90E0-C8E87A482DE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26083" y="843642"/>
            <a:ext cx="512415" cy="805543"/>
          </a:xfrm>
          <a:prstGeom prst="rect">
            <a:avLst/>
          </a:prstGeom>
        </p:spPr>
      </p:pic>
      <p:pic>
        <p:nvPicPr>
          <p:cNvPr id="15" name="Picture 14">
            <a:extLst>
              <a:ext uri="{FF2B5EF4-FFF2-40B4-BE49-F238E27FC236}">
                <a16:creationId xmlns:a16="http://schemas.microsoft.com/office/drawing/2014/main" id="{2D1C556D-709F-3D4C-9734-FB114599E44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52341" y="946150"/>
            <a:ext cx="459029" cy="686707"/>
          </a:xfrm>
          <a:prstGeom prst="rect">
            <a:avLst/>
          </a:prstGeom>
        </p:spPr>
      </p:pic>
      <p:pic>
        <p:nvPicPr>
          <p:cNvPr id="16" name="Picture 15">
            <a:extLst>
              <a:ext uri="{FF2B5EF4-FFF2-40B4-BE49-F238E27FC236}">
                <a16:creationId xmlns:a16="http://schemas.microsoft.com/office/drawing/2014/main" id="{DD0DEBD4-FFE6-CA4B-B33E-12F32486D4F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0993904" flipV="1">
            <a:off x="6822169" y="1413658"/>
            <a:ext cx="380093" cy="568619"/>
          </a:xfrm>
          <a:prstGeom prst="rect">
            <a:avLst/>
          </a:prstGeom>
        </p:spPr>
      </p:pic>
      <p:pic>
        <p:nvPicPr>
          <p:cNvPr id="17" name="Picture 16">
            <a:extLst>
              <a:ext uri="{FF2B5EF4-FFF2-40B4-BE49-F238E27FC236}">
                <a16:creationId xmlns:a16="http://schemas.microsoft.com/office/drawing/2014/main" id="{36E0DB3B-6548-F94C-A6DA-4CE616DF4E0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776961" y="1502681"/>
            <a:ext cx="349881" cy="523421"/>
          </a:xfrm>
          <a:prstGeom prst="rect">
            <a:avLst/>
          </a:prstGeom>
        </p:spPr>
      </p:pic>
      <p:pic>
        <p:nvPicPr>
          <p:cNvPr id="18" name="Picture 17">
            <a:extLst>
              <a:ext uri="{FF2B5EF4-FFF2-40B4-BE49-F238E27FC236}">
                <a16:creationId xmlns:a16="http://schemas.microsoft.com/office/drawing/2014/main" id="{8E6B4A1F-4834-7242-8EC3-8F8D04A95DA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023941" y="1348466"/>
            <a:ext cx="831850" cy="831850"/>
          </a:xfrm>
          <a:prstGeom prst="rect">
            <a:avLst/>
          </a:prstGeom>
        </p:spPr>
      </p:pic>
      <p:pic>
        <p:nvPicPr>
          <p:cNvPr id="19" name="Picture 18">
            <a:extLst>
              <a:ext uri="{FF2B5EF4-FFF2-40B4-BE49-F238E27FC236}">
                <a16:creationId xmlns:a16="http://schemas.microsoft.com/office/drawing/2014/main" id="{93C6F52D-75FD-6F4C-8F38-B6C6DF29FC3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165520" y="1578198"/>
            <a:ext cx="691245" cy="691245"/>
          </a:xfrm>
          <a:prstGeom prst="rect">
            <a:avLst/>
          </a:prstGeom>
        </p:spPr>
      </p:pic>
      <p:pic>
        <p:nvPicPr>
          <p:cNvPr id="20" name="Picture 19">
            <a:extLst>
              <a:ext uri="{FF2B5EF4-FFF2-40B4-BE49-F238E27FC236}">
                <a16:creationId xmlns:a16="http://schemas.microsoft.com/office/drawing/2014/main" id="{89332D8D-7C8A-DE43-8567-E20AF021592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854422" y="886327"/>
            <a:ext cx="568038" cy="528863"/>
          </a:xfrm>
          <a:prstGeom prst="rect">
            <a:avLst/>
          </a:prstGeom>
        </p:spPr>
      </p:pic>
      <p:pic>
        <p:nvPicPr>
          <p:cNvPr id="21" name="Picture 20">
            <a:extLst>
              <a:ext uri="{FF2B5EF4-FFF2-40B4-BE49-F238E27FC236}">
                <a16:creationId xmlns:a16="http://schemas.microsoft.com/office/drawing/2014/main" id="{A7AE31BD-851D-414A-ACD4-12C574D86C1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171873" y="1024540"/>
            <a:ext cx="417283" cy="388505"/>
          </a:xfrm>
          <a:prstGeom prst="rect">
            <a:avLst/>
          </a:prstGeom>
        </p:spPr>
      </p:pic>
      <p:pic>
        <p:nvPicPr>
          <p:cNvPr id="22" name="Picture 21">
            <a:extLst>
              <a:ext uri="{FF2B5EF4-FFF2-40B4-BE49-F238E27FC236}">
                <a16:creationId xmlns:a16="http://schemas.microsoft.com/office/drawing/2014/main" id="{F3ABA466-E28D-584D-B6D4-8521B79CEE3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754590" y="893888"/>
            <a:ext cx="417283" cy="388505"/>
          </a:xfrm>
          <a:prstGeom prst="rect">
            <a:avLst/>
          </a:prstGeom>
        </p:spPr>
      </p:pic>
      <p:pic>
        <p:nvPicPr>
          <p:cNvPr id="23" name="Picture 22">
            <a:extLst>
              <a:ext uri="{FF2B5EF4-FFF2-40B4-BE49-F238E27FC236}">
                <a16:creationId xmlns:a16="http://schemas.microsoft.com/office/drawing/2014/main" id="{EE81DA1A-4195-4F48-A00B-5F4AC70AA7E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450081" y="1313338"/>
            <a:ext cx="591737" cy="384629"/>
          </a:xfrm>
          <a:prstGeom prst="rect">
            <a:avLst/>
          </a:prstGeom>
        </p:spPr>
      </p:pic>
      <p:pic>
        <p:nvPicPr>
          <p:cNvPr id="24" name="Picture 23">
            <a:extLst>
              <a:ext uri="{FF2B5EF4-FFF2-40B4-BE49-F238E27FC236}">
                <a16:creationId xmlns:a16="http://schemas.microsoft.com/office/drawing/2014/main" id="{E6401E05-1CA1-9A4D-8897-090F9D86D73F}"/>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252341" y="1718581"/>
            <a:ext cx="348524" cy="307521"/>
          </a:xfrm>
          <a:prstGeom prst="rect">
            <a:avLst/>
          </a:prstGeom>
        </p:spPr>
      </p:pic>
      <p:pic>
        <p:nvPicPr>
          <p:cNvPr id="25" name="Picture 24">
            <a:extLst>
              <a:ext uri="{FF2B5EF4-FFF2-40B4-BE49-F238E27FC236}">
                <a16:creationId xmlns:a16="http://schemas.microsoft.com/office/drawing/2014/main" id="{C5EA205F-937C-AB4C-8C49-B9A9132EF952}"/>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687124" y="882893"/>
            <a:ext cx="443591" cy="391404"/>
          </a:xfrm>
          <a:prstGeom prst="rect">
            <a:avLst/>
          </a:prstGeom>
        </p:spPr>
      </p:pic>
      <p:sp>
        <p:nvSpPr>
          <p:cNvPr id="26" name="Oval 25">
            <a:extLst>
              <a:ext uri="{FF2B5EF4-FFF2-40B4-BE49-F238E27FC236}">
                <a16:creationId xmlns:a16="http://schemas.microsoft.com/office/drawing/2014/main" id="{9CF945AE-6A1A-BD46-8A3E-A795DD16BE0C}"/>
              </a:ext>
            </a:extLst>
          </p:cNvPr>
          <p:cNvSpPr/>
          <p:nvPr/>
        </p:nvSpPr>
        <p:spPr>
          <a:xfrm>
            <a:off x="1538738" y="3886200"/>
            <a:ext cx="155801" cy="1632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1D8DACC-D45F-F542-BA3D-5BDBAFE5AD0A}"/>
              </a:ext>
            </a:extLst>
          </p:cNvPr>
          <p:cNvSpPr/>
          <p:nvPr/>
        </p:nvSpPr>
        <p:spPr>
          <a:xfrm>
            <a:off x="3576071" y="3722914"/>
            <a:ext cx="155801" cy="1632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99936B2-AC42-444A-BC72-9E9B7A4D34C0}"/>
              </a:ext>
            </a:extLst>
          </p:cNvPr>
          <p:cNvSpPr/>
          <p:nvPr/>
        </p:nvSpPr>
        <p:spPr>
          <a:xfrm>
            <a:off x="5934638" y="4038600"/>
            <a:ext cx="155801" cy="1632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8279DC3-88C8-4744-9013-28B04E70167A}"/>
              </a:ext>
            </a:extLst>
          </p:cNvPr>
          <p:cNvSpPr/>
          <p:nvPr/>
        </p:nvSpPr>
        <p:spPr>
          <a:xfrm>
            <a:off x="3420270" y="4076700"/>
            <a:ext cx="155801" cy="1632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16594A2A-B4F1-8D4B-A8D8-A44B54A94B44}"/>
              </a:ext>
            </a:extLst>
          </p:cNvPr>
          <p:cNvSpPr/>
          <p:nvPr/>
        </p:nvSpPr>
        <p:spPr>
          <a:xfrm>
            <a:off x="1843538" y="4191000"/>
            <a:ext cx="155801" cy="1632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33C550CB-9BC0-B244-806A-8BDB5F541A4A}"/>
              </a:ext>
            </a:extLst>
          </p:cNvPr>
          <p:cNvSpPr/>
          <p:nvPr/>
        </p:nvSpPr>
        <p:spPr>
          <a:xfrm>
            <a:off x="1995938" y="4343400"/>
            <a:ext cx="155801" cy="1632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84A1C54-8B78-EA4A-8DAB-0EB1EAF8E987}"/>
              </a:ext>
            </a:extLst>
          </p:cNvPr>
          <p:cNvSpPr/>
          <p:nvPr/>
        </p:nvSpPr>
        <p:spPr>
          <a:xfrm>
            <a:off x="5426603" y="3967843"/>
            <a:ext cx="149622" cy="16328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5235B66-DA1A-CD47-86D6-FB853F30D36F}"/>
              </a:ext>
            </a:extLst>
          </p:cNvPr>
          <p:cNvSpPr/>
          <p:nvPr/>
        </p:nvSpPr>
        <p:spPr>
          <a:xfrm>
            <a:off x="1716001" y="3652157"/>
            <a:ext cx="149622" cy="16328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hord 33">
            <a:extLst>
              <a:ext uri="{FF2B5EF4-FFF2-40B4-BE49-F238E27FC236}">
                <a16:creationId xmlns:a16="http://schemas.microsoft.com/office/drawing/2014/main" id="{A2849527-C7FA-654C-BAE9-A754605EC010}"/>
              </a:ext>
            </a:extLst>
          </p:cNvPr>
          <p:cNvSpPr/>
          <p:nvPr/>
        </p:nvSpPr>
        <p:spPr>
          <a:xfrm>
            <a:off x="7260248" y="4000500"/>
            <a:ext cx="240531" cy="163286"/>
          </a:xfrm>
          <a:prstGeom prst="chord">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hord 34">
            <a:extLst>
              <a:ext uri="{FF2B5EF4-FFF2-40B4-BE49-F238E27FC236}">
                <a16:creationId xmlns:a16="http://schemas.microsoft.com/office/drawing/2014/main" id="{BF1C4A99-2EA3-894F-90C8-6BA7CA927C63}"/>
              </a:ext>
            </a:extLst>
          </p:cNvPr>
          <p:cNvSpPr/>
          <p:nvPr/>
        </p:nvSpPr>
        <p:spPr>
          <a:xfrm>
            <a:off x="5694107" y="4180114"/>
            <a:ext cx="240531" cy="163286"/>
          </a:xfrm>
          <a:prstGeom prst="chord">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hord 35">
            <a:extLst>
              <a:ext uri="{FF2B5EF4-FFF2-40B4-BE49-F238E27FC236}">
                <a16:creationId xmlns:a16="http://schemas.microsoft.com/office/drawing/2014/main" id="{3052A4B0-72BE-8F41-8A91-BA4EA3FB9DDB}"/>
              </a:ext>
            </a:extLst>
          </p:cNvPr>
          <p:cNvSpPr/>
          <p:nvPr/>
        </p:nvSpPr>
        <p:spPr>
          <a:xfrm>
            <a:off x="7621290" y="3858986"/>
            <a:ext cx="240531" cy="163286"/>
          </a:xfrm>
          <a:prstGeom prst="chord">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36">
            <a:extLst>
              <a:ext uri="{FF2B5EF4-FFF2-40B4-BE49-F238E27FC236}">
                <a16:creationId xmlns:a16="http://schemas.microsoft.com/office/drawing/2014/main" id="{020E3605-9D82-3741-AC34-3D6C14299441}"/>
              </a:ext>
            </a:extLst>
          </p:cNvPr>
          <p:cNvSpPr/>
          <p:nvPr/>
        </p:nvSpPr>
        <p:spPr>
          <a:xfrm>
            <a:off x="5613613" y="3788228"/>
            <a:ext cx="235475" cy="19594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exagon 37">
            <a:extLst>
              <a:ext uri="{FF2B5EF4-FFF2-40B4-BE49-F238E27FC236}">
                <a16:creationId xmlns:a16="http://schemas.microsoft.com/office/drawing/2014/main" id="{47C9AB24-DA4C-1740-8D5C-B4D580466792}"/>
              </a:ext>
            </a:extLst>
          </p:cNvPr>
          <p:cNvSpPr/>
          <p:nvPr/>
        </p:nvSpPr>
        <p:spPr>
          <a:xfrm>
            <a:off x="3225969" y="3788228"/>
            <a:ext cx="235475" cy="19594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exagon 38">
            <a:extLst>
              <a:ext uri="{FF2B5EF4-FFF2-40B4-BE49-F238E27FC236}">
                <a16:creationId xmlns:a16="http://schemas.microsoft.com/office/drawing/2014/main" id="{BB15DEC8-CBEC-9D49-9B0C-149D1F9A5469}"/>
              </a:ext>
            </a:extLst>
          </p:cNvPr>
          <p:cNvSpPr/>
          <p:nvPr/>
        </p:nvSpPr>
        <p:spPr>
          <a:xfrm>
            <a:off x="7621290" y="4180114"/>
            <a:ext cx="235475" cy="19594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ardrop 39">
            <a:extLst>
              <a:ext uri="{FF2B5EF4-FFF2-40B4-BE49-F238E27FC236}">
                <a16:creationId xmlns:a16="http://schemas.microsoft.com/office/drawing/2014/main" id="{BEAE6DD3-120F-F04D-9D33-C35146FEF8DF}"/>
              </a:ext>
            </a:extLst>
          </p:cNvPr>
          <p:cNvSpPr/>
          <p:nvPr/>
        </p:nvSpPr>
        <p:spPr>
          <a:xfrm>
            <a:off x="5951901" y="3750129"/>
            <a:ext cx="208643" cy="163286"/>
          </a:xfrm>
          <a:prstGeom prst="teardrop">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ardrop 41">
            <a:extLst>
              <a:ext uri="{FF2B5EF4-FFF2-40B4-BE49-F238E27FC236}">
                <a16:creationId xmlns:a16="http://schemas.microsoft.com/office/drawing/2014/main" id="{B6208F95-8CC2-674D-ADD5-47306DEC31DD}"/>
              </a:ext>
            </a:extLst>
          </p:cNvPr>
          <p:cNvSpPr/>
          <p:nvPr/>
        </p:nvSpPr>
        <p:spPr>
          <a:xfrm>
            <a:off x="3667195" y="3984171"/>
            <a:ext cx="208643" cy="163286"/>
          </a:xfrm>
          <a:prstGeom prst="teardrop">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ardrop 42">
            <a:extLst>
              <a:ext uri="{FF2B5EF4-FFF2-40B4-BE49-F238E27FC236}">
                <a16:creationId xmlns:a16="http://schemas.microsoft.com/office/drawing/2014/main" id="{07469C67-4C9D-0A41-B627-BE529DAC3E02}"/>
              </a:ext>
            </a:extLst>
          </p:cNvPr>
          <p:cNvSpPr/>
          <p:nvPr/>
        </p:nvSpPr>
        <p:spPr>
          <a:xfrm>
            <a:off x="7349639" y="4239986"/>
            <a:ext cx="208643" cy="163286"/>
          </a:xfrm>
          <a:prstGeom prst="teardrop">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6840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AE3155B-BD2D-084A-B751-01EEEF36E414}"/>
              </a:ext>
            </a:extLst>
          </p:cNvPr>
          <p:cNvSpPr txBox="1"/>
          <p:nvPr/>
        </p:nvSpPr>
        <p:spPr>
          <a:xfrm>
            <a:off x="154983" y="139485"/>
            <a:ext cx="4827732" cy="584775"/>
          </a:xfrm>
          <a:prstGeom prst="rect">
            <a:avLst/>
          </a:prstGeom>
          <a:noFill/>
        </p:spPr>
        <p:txBody>
          <a:bodyPr wrap="none" rtlCol="0">
            <a:spAutoFit/>
          </a:bodyPr>
          <a:lstStyle/>
          <a:p>
            <a:r>
              <a:rPr lang="en-US" sz="3200" b="1" dirty="0">
                <a:solidFill>
                  <a:srgbClr val="7030A0"/>
                </a:solidFill>
                <a:latin typeface="+mj-lt"/>
              </a:rPr>
              <a:t>Species Accumulation Curve</a:t>
            </a:r>
          </a:p>
        </p:txBody>
      </p:sp>
      <p:pic>
        <p:nvPicPr>
          <p:cNvPr id="2" name="Picture 1">
            <a:extLst>
              <a:ext uri="{FF2B5EF4-FFF2-40B4-BE49-F238E27FC236}">
                <a16:creationId xmlns:a16="http://schemas.microsoft.com/office/drawing/2014/main" id="{031B14C5-08A7-B744-BFCB-22A170DBA2F0}"/>
              </a:ext>
            </a:extLst>
          </p:cNvPr>
          <p:cNvPicPr>
            <a:picLocks noChangeAspect="1"/>
          </p:cNvPicPr>
          <p:nvPr/>
        </p:nvPicPr>
        <p:blipFill>
          <a:blip r:embed="rId3"/>
          <a:stretch>
            <a:fillRect/>
          </a:stretch>
        </p:blipFill>
        <p:spPr>
          <a:xfrm>
            <a:off x="2363921" y="1020156"/>
            <a:ext cx="6108701" cy="4817687"/>
          </a:xfrm>
          <a:prstGeom prst="rect">
            <a:avLst/>
          </a:prstGeom>
        </p:spPr>
      </p:pic>
      <p:sp>
        <p:nvSpPr>
          <p:cNvPr id="3" name="TextBox 2">
            <a:extLst>
              <a:ext uri="{FF2B5EF4-FFF2-40B4-BE49-F238E27FC236}">
                <a16:creationId xmlns:a16="http://schemas.microsoft.com/office/drawing/2014/main" id="{A6BA101A-1276-854D-8103-C31FB15DB51F}"/>
              </a:ext>
            </a:extLst>
          </p:cNvPr>
          <p:cNvSpPr txBox="1"/>
          <p:nvPr/>
        </p:nvSpPr>
        <p:spPr>
          <a:xfrm>
            <a:off x="154983" y="2326055"/>
            <a:ext cx="2018624" cy="1477328"/>
          </a:xfrm>
          <a:prstGeom prst="rect">
            <a:avLst/>
          </a:prstGeom>
          <a:noFill/>
        </p:spPr>
        <p:txBody>
          <a:bodyPr wrap="square" rtlCol="0">
            <a:spAutoFit/>
          </a:bodyPr>
          <a:lstStyle/>
          <a:p>
            <a:pPr algn="r"/>
            <a:r>
              <a:rPr lang="en-US" b="1" dirty="0"/>
              <a:t>Richness:</a:t>
            </a:r>
          </a:p>
          <a:p>
            <a:pPr algn="r"/>
            <a:r>
              <a:rPr lang="en-US" dirty="0"/>
              <a:t>Number of species  identified</a:t>
            </a:r>
          </a:p>
          <a:p>
            <a:pPr algn="r"/>
            <a:r>
              <a:rPr lang="en-US" dirty="0"/>
              <a:t>in a community sample</a:t>
            </a:r>
          </a:p>
        </p:txBody>
      </p:sp>
    </p:spTree>
    <p:extLst>
      <p:ext uri="{BB962C8B-B14F-4D97-AF65-F5344CB8AC3E}">
        <p14:creationId xmlns:p14="http://schemas.microsoft.com/office/powerpoint/2010/main" val="819489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AE3155B-BD2D-084A-B751-01EEEF36E414}"/>
              </a:ext>
            </a:extLst>
          </p:cNvPr>
          <p:cNvSpPr txBox="1"/>
          <p:nvPr/>
        </p:nvSpPr>
        <p:spPr>
          <a:xfrm>
            <a:off x="154983" y="139485"/>
            <a:ext cx="4827732" cy="584775"/>
          </a:xfrm>
          <a:prstGeom prst="rect">
            <a:avLst/>
          </a:prstGeom>
          <a:noFill/>
        </p:spPr>
        <p:txBody>
          <a:bodyPr wrap="none" rtlCol="0">
            <a:spAutoFit/>
          </a:bodyPr>
          <a:lstStyle/>
          <a:p>
            <a:r>
              <a:rPr lang="en-US" sz="3200" b="1" dirty="0">
                <a:solidFill>
                  <a:srgbClr val="7030A0"/>
                </a:solidFill>
                <a:latin typeface="+mj-lt"/>
              </a:rPr>
              <a:t>Species Accumulation Curve</a:t>
            </a:r>
          </a:p>
        </p:txBody>
      </p:sp>
      <p:pic>
        <p:nvPicPr>
          <p:cNvPr id="3" name="Picture 2">
            <a:extLst>
              <a:ext uri="{FF2B5EF4-FFF2-40B4-BE49-F238E27FC236}">
                <a16:creationId xmlns:a16="http://schemas.microsoft.com/office/drawing/2014/main" id="{1FBA0819-084E-A14E-91E7-0B98383C8B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4764" y="963468"/>
            <a:ext cx="6270020" cy="4908056"/>
          </a:xfrm>
          <a:prstGeom prst="rect">
            <a:avLst/>
          </a:prstGeom>
        </p:spPr>
      </p:pic>
      <p:pic>
        <p:nvPicPr>
          <p:cNvPr id="5" name="Picture 4">
            <a:extLst>
              <a:ext uri="{FF2B5EF4-FFF2-40B4-BE49-F238E27FC236}">
                <a16:creationId xmlns:a16="http://schemas.microsoft.com/office/drawing/2014/main" id="{799003E7-93CA-CB44-861D-4F6E5DE947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24783" y="0"/>
            <a:ext cx="2018485" cy="1336780"/>
          </a:xfrm>
          <a:prstGeom prst="rect">
            <a:avLst/>
          </a:prstGeom>
        </p:spPr>
      </p:pic>
      <p:sp>
        <p:nvSpPr>
          <p:cNvPr id="7" name="TextBox 6">
            <a:extLst>
              <a:ext uri="{FF2B5EF4-FFF2-40B4-BE49-F238E27FC236}">
                <a16:creationId xmlns:a16="http://schemas.microsoft.com/office/drawing/2014/main" id="{0C392991-F8FB-2543-A43A-6257A658EC7B}"/>
              </a:ext>
            </a:extLst>
          </p:cNvPr>
          <p:cNvSpPr txBox="1"/>
          <p:nvPr/>
        </p:nvSpPr>
        <p:spPr>
          <a:xfrm>
            <a:off x="146875" y="6110732"/>
            <a:ext cx="8763209" cy="646331"/>
          </a:xfrm>
          <a:prstGeom prst="rect">
            <a:avLst/>
          </a:prstGeom>
          <a:noFill/>
        </p:spPr>
        <p:txBody>
          <a:bodyPr wrap="square" rtlCol="0">
            <a:spAutoFit/>
          </a:bodyPr>
          <a:lstStyle/>
          <a:p>
            <a:r>
              <a:rPr lang="en-US" dirty="0"/>
              <a:t>Wang et al. 2011. Dynamic Gut Microbiome across Life History of the Malaria </a:t>
            </a:r>
          </a:p>
          <a:p>
            <a:r>
              <a:rPr lang="en-US" dirty="0"/>
              <a:t>Mosquito </a:t>
            </a:r>
            <a:r>
              <a:rPr lang="en-US" i="1" dirty="0"/>
              <a:t>Anopheles gambiae</a:t>
            </a:r>
            <a:r>
              <a:rPr lang="en-US" dirty="0"/>
              <a:t> in Kenya. </a:t>
            </a:r>
            <a:r>
              <a:rPr lang="en-US" i="1" dirty="0" err="1"/>
              <a:t>PLoS</a:t>
            </a:r>
            <a:r>
              <a:rPr lang="en-US" i="1" dirty="0"/>
              <a:t> One </a:t>
            </a:r>
          </a:p>
        </p:txBody>
      </p:sp>
    </p:spTree>
    <p:extLst>
      <p:ext uri="{BB962C8B-B14F-4D97-AF65-F5344CB8AC3E}">
        <p14:creationId xmlns:p14="http://schemas.microsoft.com/office/powerpoint/2010/main" val="3233889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4AD580-6381-9648-8D14-590F3A2163E9}"/>
              </a:ext>
            </a:extLst>
          </p:cNvPr>
          <p:cNvSpPr txBox="1"/>
          <p:nvPr/>
        </p:nvSpPr>
        <p:spPr>
          <a:xfrm>
            <a:off x="321139" y="271040"/>
            <a:ext cx="3124571" cy="1969770"/>
          </a:xfrm>
          <a:prstGeom prst="rect">
            <a:avLst/>
          </a:prstGeom>
          <a:noFill/>
        </p:spPr>
        <p:txBody>
          <a:bodyPr wrap="square" rtlCol="0">
            <a:spAutoFit/>
          </a:bodyPr>
          <a:lstStyle/>
          <a:p>
            <a:r>
              <a:rPr lang="en-US" sz="3200" b="1" dirty="0">
                <a:solidFill>
                  <a:srgbClr val="7030A0"/>
                </a:solidFill>
                <a:latin typeface="+mj-lt"/>
              </a:rPr>
              <a:t>Core Taxa</a:t>
            </a:r>
          </a:p>
          <a:p>
            <a:endParaRPr lang="en-US" b="1" dirty="0"/>
          </a:p>
          <a:p>
            <a:r>
              <a:rPr lang="en-US" sz="2400" dirty="0"/>
              <a:t>Taxa in every community sample, </a:t>
            </a:r>
          </a:p>
          <a:p>
            <a:r>
              <a:rPr lang="en-US" sz="2400" dirty="0"/>
              <a:t>or in most samples.</a:t>
            </a:r>
          </a:p>
        </p:txBody>
      </p:sp>
      <p:pic>
        <p:nvPicPr>
          <p:cNvPr id="6" name="Picture 5">
            <a:extLst>
              <a:ext uri="{FF2B5EF4-FFF2-40B4-BE49-F238E27FC236}">
                <a16:creationId xmlns:a16="http://schemas.microsoft.com/office/drawing/2014/main" id="{A929C902-BA35-CB49-AB65-7EEB63B21C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70685" y="0"/>
            <a:ext cx="1973315" cy="1481528"/>
          </a:xfrm>
          <a:prstGeom prst="rect">
            <a:avLst/>
          </a:prstGeom>
        </p:spPr>
      </p:pic>
      <p:pic>
        <p:nvPicPr>
          <p:cNvPr id="3" name="Picture 2">
            <a:extLst>
              <a:ext uri="{FF2B5EF4-FFF2-40B4-BE49-F238E27FC236}">
                <a16:creationId xmlns:a16="http://schemas.microsoft.com/office/drawing/2014/main" id="{5598F285-8F70-7847-9B2E-08829573926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842" t="6349" r="50000" b="30476"/>
          <a:stretch/>
        </p:blipFill>
        <p:spPr>
          <a:xfrm>
            <a:off x="3233059" y="-35642"/>
            <a:ext cx="3853541" cy="7166867"/>
          </a:xfrm>
          <a:prstGeom prst="rect">
            <a:avLst/>
          </a:prstGeom>
        </p:spPr>
      </p:pic>
    </p:spTree>
    <p:extLst>
      <p:ext uri="{BB962C8B-B14F-4D97-AF65-F5344CB8AC3E}">
        <p14:creationId xmlns:p14="http://schemas.microsoft.com/office/powerpoint/2010/main" val="2023785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32213A-40B6-8D42-8B4C-E1D4ABC8274A}"/>
              </a:ext>
            </a:extLst>
          </p:cNvPr>
          <p:cNvSpPr txBox="1"/>
          <p:nvPr/>
        </p:nvSpPr>
        <p:spPr>
          <a:xfrm>
            <a:off x="154983" y="139485"/>
            <a:ext cx="3448316" cy="584775"/>
          </a:xfrm>
          <a:prstGeom prst="rect">
            <a:avLst/>
          </a:prstGeom>
          <a:noFill/>
        </p:spPr>
        <p:txBody>
          <a:bodyPr wrap="none" rtlCol="0">
            <a:spAutoFit/>
          </a:bodyPr>
          <a:lstStyle/>
          <a:p>
            <a:r>
              <a:rPr lang="en-US" sz="3200" b="1" dirty="0">
                <a:solidFill>
                  <a:srgbClr val="7030A0"/>
                </a:solidFill>
                <a:latin typeface="+mj-lt"/>
              </a:rPr>
              <a:t>Relative Abundance</a:t>
            </a:r>
          </a:p>
        </p:txBody>
      </p:sp>
      <p:pic>
        <p:nvPicPr>
          <p:cNvPr id="5" name="Picture 4">
            <a:extLst>
              <a:ext uri="{FF2B5EF4-FFF2-40B4-BE49-F238E27FC236}">
                <a16:creationId xmlns:a16="http://schemas.microsoft.com/office/drawing/2014/main" id="{AD689E50-6BD7-0745-A0C6-61BE6EEEB4E1}"/>
              </a:ext>
            </a:extLst>
          </p:cNvPr>
          <p:cNvPicPr>
            <a:picLocks noChangeAspect="1"/>
          </p:cNvPicPr>
          <p:nvPr/>
        </p:nvPicPr>
        <p:blipFill>
          <a:blip r:embed="rId3"/>
          <a:stretch>
            <a:fillRect/>
          </a:stretch>
        </p:blipFill>
        <p:spPr>
          <a:xfrm>
            <a:off x="1073232" y="706794"/>
            <a:ext cx="7039098" cy="5530720"/>
          </a:xfrm>
          <a:prstGeom prst="rect">
            <a:avLst/>
          </a:prstGeom>
        </p:spPr>
      </p:pic>
      <p:sp>
        <p:nvSpPr>
          <p:cNvPr id="6" name="TextBox 5">
            <a:extLst>
              <a:ext uri="{FF2B5EF4-FFF2-40B4-BE49-F238E27FC236}">
                <a16:creationId xmlns:a16="http://schemas.microsoft.com/office/drawing/2014/main" id="{97774BCF-A764-B640-8058-E28D0A34D3AE}"/>
              </a:ext>
            </a:extLst>
          </p:cNvPr>
          <p:cNvSpPr txBox="1"/>
          <p:nvPr/>
        </p:nvSpPr>
        <p:spPr>
          <a:xfrm>
            <a:off x="154983" y="6435491"/>
            <a:ext cx="2426049" cy="369332"/>
          </a:xfrm>
          <a:prstGeom prst="rect">
            <a:avLst/>
          </a:prstGeom>
          <a:noFill/>
        </p:spPr>
        <p:txBody>
          <a:bodyPr wrap="none" rtlCol="0">
            <a:spAutoFit/>
          </a:bodyPr>
          <a:lstStyle/>
          <a:p>
            <a:r>
              <a:rPr lang="en-US" dirty="0" err="1"/>
              <a:t>Lanan</a:t>
            </a:r>
            <a:r>
              <a:rPr lang="en-US" dirty="0"/>
              <a:t> et. al. 2016. </a:t>
            </a:r>
            <a:r>
              <a:rPr lang="en-US" i="1" dirty="0"/>
              <a:t>ISME</a:t>
            </a:r>
          </a:p>
        </p:txBody>
      </p:sp>
    </p:spTree>
    <p:extLst>
      <p:ext uri="{BB962C8B-B14F-4D97-AF65-F5344CB8AC3E}">
        <p14:creationId xmlns:p14="http://schemas.microsoft.com/office/powerpoint/2010/main" val="58539366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548</TotalTime>
  <Words>2066</Words>
  <Application>Microsoft Macintosh PowerPoint</Application>
  <PresentationFormat>On-screen Show (4:3)</PresentationFormat>
  <Paragraphs>185</Paragraphs>
  <Slides>20</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Gerardo, Nicole Marie</dc:creator>
  <cp:lastModifiedBy>Blumer, Lawrence</cp:lastModifiedBy>
  <cp:revision>60</cp:revision>
  <dcterms:created xsi:type="dcterms:W3CDTF">2019-05-20T18:50:14Z</dcterms:created>
  <dcterms:modified xsi:type="dcterms:W3CDTF">2021-07-13T18:16:22Z</dcterms:modified>
</cp:coreProperties>
</file>